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1391" r:id="rId2"/>
    <p:sldId id="258" r:id="rId3"/>
    <p:sldId id="259" r:id="rId4"/>
    <p:sldId id="4147" r:id="rId5"/>
    <p:sldId id="523" r:id="rId6"/>
    <p:sldId id="4151" r:id="rId7"/>
    <p:sldId id="262" r:id="rId8"/>
    <p:sldId id="263" r:id="rId9"/>
    <p:sldId id="1457" r:id="rId10"/>
    <p:sldId id="1449" r:id="rId11"/>
    <p:sldId id="1451" r:id="rId12"/>
    <p:sldId id="1456" r:id="rId13"/>
    <p:sldId id="1455" r:id="rId14"/>
    <p:sldId id="1458" r:id="rId15"/>
    <p:sldId id="888" r:id="rId16"/>
    <p:sldId id="1416" r:id="rId17"/>
    <p:sldId id="257" r:id="rId18"/>
    <p:sldId id="4148" r:id="rId19"/>
    <p:sldId id="4149" r:id="rId20"/>
    <p:sldId id="265" r:id="rId21"/>
    <p:sldId id="272" r:id="rId22"/>
    <p:sldId id="267" r:id="rId23"/>
    <p:sldId id="1459" r:id="rId24"/>
    <p:sldId id="271" r:id="rId2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7" d="100"/>
          <a:sy n="77" d="100"/>
        </p:scale>
        <p:origin x="24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notesMaster" Target="notesMasters/notesMaster1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viewProps" Target="view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presProps" Target="presProps.xml" /><Relationship Id="rId30" Type="http://schemas.openxmlformats.org/officeDocument/2006/relationships/tableStyles" Target="tableStyle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0193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6914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 /><Relationship Id="rId3" Type="http://schemas.openxmlformats.org/officeDocument/2006/relationships/image" Target="../media/image1.png" /><Relationship Id="rId7" Type="http://schemas.openxmlformats.org/officeDocument/2006/relationships/image" Target="../media/image5.png" /><Relationship Id="rId2" Type="http://schemas.openxmlformats.org/officeDocument/2006/relationships/slideMaster" Target="../slideMasters/slideMaster1.xml" /><Relationship Id="rId1" Type="http://schemas.openxmlformats.org/officeDocument/2006/relationships/tags" Target="../tags/tag1.xml" /><Relationship Id="rId6" Type="http://schemas.openxmlformats.org/officeDocument/2006/relationships/image" Target="../media/image4.png" /><Relationship Id="rId5" Type="http://schemas.openxmlformats.org/officeDocument/2006/relationships/image" Target="../media/image3.jpeg" /><Relationship Id="rId4" Type="http://schemas.openxmlformats.org/officeDocument/2006/relationships/image" Target="../media/image2.png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 /><Relationship Id="rId1" Type="http://schemas.openxmlformats.org/officeDocument/2006/relationships/tags" Target="../tags/tag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o not remove" hidden="1">
            <a:extLst>
              <a:ext uri="{FF2B5EF4-FFF2-40B4-BE49-F238E27FC236}">
                <a16:creationId xmlns:a16="http://schemas.microsoft.com/office/drawing/2014/main" id="{359CC6CB-545B-9790-D0CB-9B7F774D0638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Google Shape;13;p59"/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914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59"/>
          <p:cNvSpPr txBox="1">
            <a:spLocks noGrp="1"/>
          </p:cNvSpPr>
          <p:nvPr>
            <p:ph type="body" idx="1"/>
          </p:nvPr>
        </p:nvSpPr>
        <p:spPr>
          <a:xfrm>
            <a:off x="838200" y="1475842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" name="Google Shape;15;p59"/>
          <p:cNvSpPr txBox="1">
            <a:spLocks noGrp="1"/>
          </p:cNvSpPr>
          <p:nvPr>
            <p:ph type="sldNum" idx="12"/>
          </p:nvPr>
        </p:nvSpPr>
        <p:spPr>
          <a:xfrm>
            <a:off x="8610599" y="6293486"/>
            <a:ext cx="3297865" cy="427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 dirty="0"/>
          </a:p>
        </p:txBody>
      </p:sp>
      <p:pic>
        <p:nvPicPr>
          <p:cNvPr id="33" name="Picture 32" descr="A green logo with text&#10;&#10;Description automatically generated">
            <a:extLst>
              <a:ext uri="{FF2B5EF4-FFF2-40B4-BE49-F238E27FC236}">
                <a16:creationId xmlns:a16="http://schemas.microsoft.com/office/drawing/2014/main" id="{8BDADE9F-A835-A21C-2FC5-BC9D0B68C5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0"/>
          <a:stretch/>
        </p:blipFill>
        <p:spPr bwMode="auto">
          <a:xfrm>
            <a:off x="10272463" y="230188"/>
            <a:ext cx="1455968" cy="504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Picture 55646152" descr="ROGEAP">
            <a:extLst>
              <a:ext uri="{FF2B5EF4-FFF2-40B4-BE49-F238E27FC236}">
                <a16:creationId xmlns:a16="http://schemas.microsoft.com/office/drawing/2014/main" id="{A05A77CB-F218-5C22-C4E7-B85A672B636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t="11684" r="58385" b="13770"/>
          <a:stretch>
            <a:fillRect/>
          </a:stretch>
        </p:blipFill>
        <p:spPr bwMode="auto">
          <a:xfrm>
            <a:off x="2521183" y="6278826"/>
            <a:ext cx="1307738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frican Power Platform - Clean Technology Fund (CTF)">
            <a:extLst>
              <a:ext uri="{FF2B5EF4-FFF2-40B4-BE49-F238E27FC236}">
                <a16:creationId xmlns:a16="http://schemas.microsoft.com/office/drawing/2014/main" id="{C27B9BE9-240D-E2B3-B525-BE867963E28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479" y="6373249"/>
            <a:ext cx="1666875" cy="351155"/>
          </a:xfrm>
          <a:prstGeom prst="rect">
            <a:avLst/>
          </a:prstGeom>
          <a:noFill/>
        </p:spPr>
      </p:pic>
      <p:pic>
        <p:nvPicPr>
          <p:cNvPr id="4" name="Picture 3" descr="A white logo with lions and a crown&#10;&#10;Description automatically generated">
            <a:extLst>
              <a:ext uri="{FF2B5EF4-FFF2-40B4-BE49-F238E27FC236}">
                <a16:creationId xmlns:a16="http://schemas.microsoft.com/office/drawing/2014/main" id="{0F623835-DE68-AC56-FE9B-9A0E1D5D89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2690" r="212" b="17604"/>
          <a:stretch/>
        </p:blipFill>
        <p:spPr>
          <a:xfrm>
            <a:off x="7195336" y="6315454"/>
            <a:ext cx="311587" cy="466744"/>
          </a:xfrm>
          <a:prstGeom prst="rect">
            <a:avLst/>
          </a:prstGeom>
        </p:spPr>
      </p:pic>
      <p:pic>
        <p:nvPicPr>
          <p:cNvPr id="5" name="Picture 4" descr="Une image contenant Graphique, Police, logo, graphisme&#10;&#10;Description générée automatiquement">
            <a:extLst>
              <a:ext uri="{FF2B5EF4-FFF2-40B4-BE49-F238E27FC236}">
                <a16:creationId xmlns:a16="http://schemas.microsoft.com/office/drawing/2014/main" id="{0C0BB9CE-3462-F021-F139-5FB6E15546F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9778" y="6296826"/>
            <a:ext cx="395001" cy="504000"/>
          </a:xfrm>
          <a:prstGeom prst="rect">
            <a:avLst/>
          </a:prstGeom>
        </p:spPr>
      </p:pic>
      <p:pic>
        <p:nvPicPr>
          <p:cNvPr id="7" name="Picture 6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35FEFC25-1A8C-29E1-8EF1-1969E6F5EB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649" t="-16302" r="-1" b="-19262"/>
          <a:stretch/>
        </p:blipFill>
        <p:spPr>
          <a:xfrm>
            <a:off x="4259478" y="6335818"/>
            <a:ext cx="1679743" cy="426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375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 not remove" hidden="1">
            <a:extLst>
              <a:ext uri="{FF2B5EF4-FFF2-40B4-BE49-F238E27FC236}">
                <a16:creationId xmlns:a16="http://schemas.microsoft.com/office/drawing/2014/main" id="{BD1709C6-D622-A4EC-0725-E953F7139EC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FE5040-D58E-4B58-0B50-B87660B28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EB530-0E1D-4C76-9696-95489E0C8ED1}" type="datetimeFigureOut">
              <a:rPr lang="en-GB" smtClean="0"/>
              <a:t>02/10/2026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1EAC1A-481A-444A-4AC8-50E3D1D21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F6C44E-CF09-4A92-0C00-8F8CDA314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A1D93-EF5E-4CA8-8639-B0D8283C0E7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3690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4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3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10.png" /><Relationship Id="rId4" Type="http://schemas.openxmlformats.org/officeDocument/2006/relationships/image" Target="../media/image9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9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9.png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9.pn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11.png" /><Relationship Id="rId4" Type="http://schemas.openxmlformats.org/officeDocument/2006/relationships/image" Target="../media/image9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9.png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hyperlink" Target="https://verasol.org/database/sign-up/" TargetMode="External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 /><Relationship Id="rId2" Type="http://schemas.openxmlformats.org/officeDocument/2006/relationships/hyperlink" Target="https://verasol.org/database/" TargetMode="External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4.sv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 /><Relationship Id="rId2" Type="http://schemas.openxmlformats.org/officeDocument/2006/relationships/hyperlink" Target="https://verasol.org/products/?product_type=sek" TargetMode="External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 /><Relationship Id="rId2" Type="http://schemas.openxmlformats.org/officeDocument/2006/relationships/hyperlink" Target="https://verasol.org/products/sek/as-tb/" TargetMode="External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 /><Relationship Id="rId2" Type="http://schemas.openxmlformats.org/officeDocument/2006/relationships/image" Target="../media/image17.jpeg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3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 /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3.xml" /><Relationship Id="rId5" Type="http://schemas.openxmlformats.org/officeDocument/2006/relationships/image" Target="../media/image23.png" /><Relationship Id="rId4" Type="http://schemas.openxmlformats.org/officeDocument/2006/relationships/image" Target="../media/image22.png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 /><Relationship Id="rId1" Type="http://schemas.openxmlformats.org/officeDocument/2006/relationships/slideLayout" Target="../slideLayouts/slideLayout3.xml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9.png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9.png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9.png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 /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9A5803-B745-33F4-E8CE-855B1354E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C5D437D-1FED-4B10-3B7E-084C797319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57" y="0"/>
            <a:ext cx="12192000" cy="6858000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78587CA5-5A28-6750-EB59-5FBAF71703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noProof="0" dirty="0"/>
          </a:p>
        </p:txBody>
      </p:sp>
      <p:sp>
        <p:nvSpPr>
          <p:cNvPr id="13" name="Shape 240">
            <a:extLst>
              <a:ext uri="{FF2B5EF4-FFF2-40B4-BE49-F238E27FC236}">
                <a16:creationId xmlns:a16="http://schemas.microsoft.com/office/drawing/2014/main" id="{39494837-6C32-91CE-EC13-A6BECC39A522}"/>
              </a:ext>
            </a:extLst>
          </p:cNvPr>
          <p:cNvSpPr txBox="1">
            <a:spLocks/>
          </p:cNvSpPr>
          <p:nvPr/>
        </p:nvSpPr>
        <p:spPr>
          <a:xfrm>
            <a:off x="1025611" y="2040485"/>
            <a:ext cx="10140778" cy="4179565"/>
          </a:xfrm>
          <a:prstGeom prst="rect">
            <a:avLst/>
          </a:prstGeom>
          <a:solidFill>
            <a:schemeClr val="lt1">
              <a:alpha val="70000"/>
            </a:schemeClr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pPr algn="ctr">
              <a:spcBef>
                <a:spcPts val="600"/>
              </a:spcBef>
              <a:buClr>
                <a:srgbClr val="132E57"/>
              </a:buClr>
              <a:buSzPct val="25000"/>
            </a:pPr>
            <a:endParaRPr lang="fr-FR" sz="2000" b="1" noProof="0" dirty="0">
              <a:solidFill>
                <a:srgbClr val="00B050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fr-FR" sz="2400" b="1" kern="100" cap="all" spc="75" noProof="0" dirty="0">
                <a:solidFill>
                  <a:srgbClr val="00B050"/>
                </a:solidFill>
                <a:latin typeface="Open Sans" panose="020B0606030504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Projet régional d'accès à l'électricité hors réseau (ROGEAP)</a:t>
            </a:r>
            <a:br>
              <a:rPr lang="fr-FR" sz="2400" b="1" kern="100" cap="all" spc="75" noProof="0" dirty="0">
                <a:solidFill>
                  <a:srgbClr val="00B050"/>
                </a:solidFill>
                <a:latin typeface="Open Sans" panose="020B0606030504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br>
              <a:rPr lang="fr-FR" sz="2400" b="1" kern="100" cap="all" spc="75" noProof="0" dirty="0">
                <a:solidFill>
                  <a:srgbClr val="00B050"/>
                </a:solidFill>
                <a:latin typeface="Open Sans" panose="020B0606030504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fr-FR" b="1" dirty="0">
                <a:solidFill>
                  <a:srgbClr val="002060"/>
                </a:solidFill>
                <a:latin typeface="Open Sans Light" panose="020B0306030504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</a:t>
            </a:r>
            <a:r>
              <a:rPr lang="fr-FR" b="1" baseline="30000" dirty="0">
                <a:solidFill>
                  <a:srgbClr val="002060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è</a:t>
            </a:r>
            <a:r>
              <a:rPr lang="fr-FR" b="1" baseline="30000" noProof="0" dirty="0">
                <a:solidFill>
                  <a:srgbClr val="002060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me</a:t>
            </a:r>
            <a:r>
              <a:rPr lang="fr-FR" b="1" noProof="0" dirty="0">
                <a:solidFill>
                  <a:srgbClr val="002060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Appel Spécial - Mauritanie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n-US" sz="3200" b="1" dirty="0">
                <a:solidFill>
                  <a:srgbClr val="002060"/>
                </a:solidFill>
                <a:latin typeface="Open Sans Light"/>
                <a:ea typeface="Open Sans Light"/>
                <a:cs typeface="Open Sans Light"/>
              </a:rPr>
              <a:t>Guide de Demande de Subvention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fr-FR" sz="2800" b="1" noProof="0" dirty="0">
              <a:solidFill>
                <a:srgbClr val="002060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>
              <a:buClr>
                <a:srgbClr val="132E57"/>
              </a:buClr>
              <a:buSzPct val="25000"/>
            </a:pPr>
            <a:endParaRPr lang="fr-FR" sz="2800" b="1" noProof="0" dirty="0">
              <a:solidFill>
                <a:srgbClr val="676767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D98103-3E54-C42E-B745-DEEF6200F8C3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59109" y="5113675"/>
            <a:ext cx="10140777" cy="712437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fr-FR" sz="3600" b="1" dirty="0">
                <a:solidFill>
                  <a:srgbClr val="FF0000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Date Limite de soumission : 11 Octobre</a:t>
            </a:r>
            <a:r>
              <a:rPr lang="fr-FR" sz="3600" b="1" noProof="0" dirty="0">
                <a:solidFill>
                  <a:srgbClr val="FF0000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2026 </a:t>
            </a:r>
          </a:p>
        </p:txBody>
      </p:sp>
    </p:spTree>
    <p:extLst>
      <p:ext uri="{BB962C8B-B14F-4D97-AF65-F5344CB8AC3E}">
        <p14:creationId xmlns:p14="http://schemas.microsoft.com/office/powerpoint/2010/main" val="827901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0" y="201168"/>
            <a:ext cx="1600200" cy="704088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7440" y="6144768"/>
            <a:ext cx="7434072" cy="530352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02920" y="292608"/>
            <a:ext cx="89611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2E3A4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Objectif du projet</a:t>
            </a:r>
          </a:p>
        </p:txBody>
      </p:sp>
      <p:sp>
        <p:nvSpPr>
          <p:cNvPr id="5" name="Text 1"/>
          <p:cNvSpPr/>
          <p:nvPr/>
        </p:nvSpPr>
        <p:spPr>
          <a:xfrm>
            <a:off x="502919" y="1737360"/>
            <a:ext cx="5562601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just">
              <a:lnSpc>
                <a:spcPct val="118000"/>
              </a:lnSpc>
              <a:buNone/>
            </a:pPr>
            <a:r>
              <a:rPr lang="en-US" sz="2100" b="1" dirty="0">
                <a:solidFill>
                  <a:srgbClr val="1F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Améliorer l'accès à l'électricité pour les ménages, les entreprises et les institutions publiques en utilisant des systèmes solaires autonomes modernes, grâce à une approche régionale harmonisée.</a:t>
            </a:r>
            <a:endParaRPr lang="en-US" sz="2100" dirty="0"/>
          </a:p>
        </p:txBody>
      </p:sp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80" y="1417320"/>
            <a:ext cx="5394960" cy="373075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0" y="201168"/>
            <a:ext cx="1600200" cy="704088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7440" y="6144768"/>
            <a:ext cx="7434072" cy="530352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02920" y="292608"/>
            <a:ext cx="89611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2E3A4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Objectifs de la subvention</a:t>
            </a:r>
          </a:p>
        </p:txBody>
      </p:sp>
      <p:sp>
        <p:nvSpPr>
          <p:cNvPr id="5" name="Shape 1"/>
          <p:cNvSpPr/>
          <p:nvPr/>
        </p:nvSpPr>
        <p:spPr>
          <a:xfrm>
            <a:off x="502920" y="1417320"/>
            <a:ext cx="1234440" cy="1078992"/>
          </a:xfrm>
          <a:prstGeom prst="homePlate">
            <a:avLst/>
          </a:prstGeom>
          <a:solidFill>
            <a:srgbClr val="1FA84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2"/>
          <p:cNvSpPr/>
          <p:nvPr/>
        </p:nvSpPr>
        <p:spPr>
          <a:xfrm>
            <a:off x="502920" y="1417320"/>
            <a:ext cx="960120" cy="10789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4000" dirty="0"/>
          </a:p>
        </p:txBody>
      </p:sp>
      <p:sp>
        <p:nvSpPr>
          <p:cNvPr id="7" name="Shape 3"/>
          <p:cNvSpPr/>
          <p:nvPr/>
        </p:nvSpPr>
        <p:spPr>
          <a:xfrm>
            <a:off x="1874520" y="1417320"/>
            <a:ext cx="9784080" cy="1078992"/>
          </a:xfrm>
          <a:prstGeom prst="rect">
            <a:avLst/>
          </a:prstGeom>
          <a:solidFill>
            <a:srgbClr val="ECEE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4"/>
          <p:cNvSpPr/>
          <p:nvPr/>
        </p:nvSpPr>
        <p:spPr>
          <a:xfrm>
            <a:off x="2148840" y="1417320"/>
            <a:ext cx="9326880" cy="10789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2000" dirty="0">
                <a:solidFill>
                  <a:srgbClr val="2E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Soutenir l'émergence d'une masse critique </a:t>
            </a:r>
            <a:r>
              <a:rPr lang="en-US" sz="2000" b="1" dirty="0">
                <a:solidFill>
                  <a:srgbClr val="2E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d'entrepreneurs dynamiques</a:t>
            </a:r>
            <a:r>
              <a:rPr lang="en-US" sz="2000" dirty="0">
                <a:solidFill>
                  <a:srgbClr val="2E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capables de réduire le déficit d'électrification dans les pays cibles par des solutions fondées sur le marché.</a:t>
            </a:r>
            <a:endParaRPr lang="en-US" sz="2000" dirty="0"/>
          </a:p>
        </p:txBody>
      </p:sp>
      <p:sp>
        <p:nvSpPr>
          <p:cNvPr id="9" name="Shape 5"/>
          <p:cNvSpPr/>
          <p:nvPr/>
        </p:nvSpPr>
        <p:spPr>
          <a:xfrm>
            <a:off x="502920" y="2624328"/>
            <a:ext cx="1234440" cy="1078992"/>
          </a:xfrm>
          <a:prstGeom prst="homePlate">
            <a:avLst/>
          </a:prstGeom>
          <a:solidFill>
            <a:srgbClr val="1FA84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6"/>
          <p:cNvSpPr/>
          <p:nvPr/>
        </p:nvSpPr>
        <p:spPr>
          <a:xfrm>
            <a:off x="502920" y="2624328"/>
            <a:ext cx="960120" cy="10789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4000" dirty="0"/>
          </a:p>
        </p:txBody>
      </p:sp>
      <p:sp>
        <p:nvSpPr>
          <p:cNvPr id="11" name="Shape 7"/>
          <p:cNvSpPr/>
          <p:nvPr/>
        </p:nvSpPr>
        <p:spPr>
          <a:xfrm>
            <a:off x="1874520" y="2624328"/>
            <a:ext cx="9784080" cy="1078992"/>
          </a:xfrm>
          <a:prstGeom prst="rect">
            <a:avLst/>
          </a:prstGeom>
          <a:solidFill>
            <a:srgbClr val="ECEE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8"/>
          <p:cNvSpPr/>
          <p:nvPr/>
        </p:nvSpPr>
        <p:spPr>
          <a:xfrm>
            <a:off x="2148840" y="2624328"/>
            <a:ext cx="9326880" cy="10789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2000" b="1" dirty="0">
                <a:solidFill>
                  <a:srgbClr val="2E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Stimuler l'innovation et la croissance des PME</a:t>
            </a:r>
            <a:r>
              <a:rPr lang="en-US" sz="2000" dirty="0">
                <a:solidFill>
                  <a:srgbClr val="2E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du secteur solaire hors réseau en finançant des solutions nouvelles ou améliorées, orientées sur le marché et à fort potentiel de commercialisation</a:t>
            </a:r>
            <a:r>
              <a:rPr lang="en-US" sz="1450" dirty="0">
                <a:solidFill>
                  <a:srgbClr val="2E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450" dirty="0"/>
          </a:p>
        </p:txBody>
      </p:sp>
      <p:sp>
        <p:nvSpPr>
          <p:cNvPr id="13" name="Shape 9"/>
          <p:cNvSpPr/>
          <p:nvPr/>
        </p:nvSpPr>
        <p:spPr>
          <a:xfrm>
            <a:off x="502920" y="3831336"/>
            <a:ext cx="1234440" cy="1078992"/>
          </a:xfrm>
          <a:prstGeom prst="homePlate">
            <a:avLst/>
          </a:prstGeom>
          <a:solidFill>
            <a:srgbClr val="1FA84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0"/>
          <p:cNvSpPr/>
          <p:nvPr/>
        </p:nvSpPr>
        <p:spPr>
          <a:xfrm>
            <a:off x="502920" y="3831336"/>
            <a:ext cx="960120" cy="10789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4000" dirty="0"/>
          </a:p>
        </p:txBody>
      </p:sp>
      <p:sp>
        <p:nvSpPr>
          <p:cNvPr id="15" name="Shape 11"/>
          <p:cNvSpPr/>
          <p:nvPr/>
        </p:nvSpPr>
        <p:spPr>
          <a:xfrm>
            <a:off x="1874520" y="3831336"/>
            <a:ext cx="9784080" cy="1078992"/>
          </a:xfrm>
          <a:prstGeom prst="rect">
            <a:avLst/>
          </a:prstGeom>
          <a:solidFill>
            <a:srgbClr val="ECEE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2"/>
          <p:cNvSpPr/>
          <p:nvPr/>
        </p:nvSpPr>
        <p:spPr>
          <a:xfrm>
            <a:off x="2148840" y="3831336"/>
            <a:ext cx="9326880" cy="10789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2000" dirty="0">
                <a:solidFill>
                  <a:srgbClr val="2E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Soutenir les entrepreneurs opérant déjà sur des marchés difficiles ou souhaitant s'y implanter, </a:t>
            </a:r>
            <a:r>
              <a:rPr lang="en-US" sz="2000" b="1" dirty="0">
                <a:solidFill>
                  <a:srgbClr val="2E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facilitant l'accès à l'information, aux bonnes pratiques et aux dispositifs d'appui.</a:t>
            </a:r>
            <a:endParaRPr lang="en-US" sz="2000" dirty="0"/>
          </a:p>
        </p:txBody>
      </p:sp>
      <p:sp>
        <p:nvSpPr>
          <p:cNvPr id="17" name="Shape 13"/>
          <p:cNvSpPr/>
          <p:nvPr/>
        </p:nvSpPr>
        <p:spPr>
          <a:xfrm>
            <a:off x="502920" y="5038344"/>
            <a:ext cx="1234440" cy="1078992"/>
          </a:xfrm>
          <a:prstGeom prst="homePlate">
            <a:avLst/>
          </a:prstGeom>
          <a:solidFill>
            <a:srgbClr val="1FA84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4"/>
          <p:cNvSpPr/>
          <p:nvPr/>
        </p:nvSpPr>
        <p:spPr>
          <a:xfrm>
            <a:off x="502920" y="5038344"/>
            <a:ext cx="960120" cy="10789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4000" dirty="0"/>
          </a:p>
        </p:txBody>
      </p:sp>
      <p:sp>
        <p:nvSpPr>
          <p:cNvPr id="19" name="Shape 15"/>
          <p:cNvSpPr/>
          <p:nvPr/>
        </p:nvSpPr>
        <p:spPr>
          <a:xfrm>
            <a:off x="1874520" y="5038344"/>
            <a:ext cx="9784080" cy="1078992"/>
          </a:xfrm>
          <a:prstGeom prst="rect">
            <a:avLst/>
          </a:prstGeom>
          <a:solidFill>
            <a:srgbClr val="ECEE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6"/>
          <p:cNvSpPr/>
          <p:nvPr/>
        </p:nvSpPr>
        <p:spPr>
          <a:xfrm>
            <a:off x="2148840" y="5038344"/>
            <a:ext cx="9326880" cy="10789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2000" dirty="0">
                <a:solidFill>
                  <a:srgbClr val="2E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Accompagner </a:t>
            </a:r>
            <a:r>
              <a:rPr lang="en-US" sz="2000" b="1" dirty="0">
                <a:solidFill>
                  <a:srgbClr val="2E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l'expansion des produits solaires hors réseau</a:t>
            </a:r>
            <a:r>
              <a:rPr lang="en-US" sz="2000" dirty="0">
                <a:solidFill>
                  <a:srgbClr val="2E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auprès des populations non desservies, y compris par l'accès à des financements ROGEAP et à des investissements de suivi.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0" y="201168"/>
            <a:ext cx="1600200" cy="704088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7440" y="6144768"/>
            <a:ext cx="7434072" cy="530352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02920" y="292608"/>
            <a:ext cx="89611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600" b="1" dirty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Catégorisation des entreprises</a:t>
            </a:r>
          </a:p>
        </p:txBody>
      </p:sp>
      <p:sp>
        <p:nvSpPr>
          <p:cNvPr id="5" name="Text 1"/>
          <p:cNvSpPr/>
          <p:nvPr/>
        </p:nvSpPr>
        <p:spPr>
          <a:xfrm>
            <a:off x="502920" y="1371600"/>
            <a:ext cx="3291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 dirty="0">
                <a:solidFill>
                  <a:srgbClr val="2E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Critères</a:t>
            </a:r>
            <a:endParaRPr lang="en-US" sz="1600" dirty="0"/>
          </a:p>
        </p:txBody>
      </p:sp>
      <p:sp>
        <p:nvSpPr>
          <p:cNvPr id="6" name="Text 2"/>
          <p:cNvSpPr/>
          <p:nvPr/>
        </p:nvSpPr>
        <p:spPr>
          <a:xfrm>
            <a:off x="3794760" y="1371600"/>
            <a:ext cx="2880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000" b="1" dirty="0">
                <a:solidFill>
                  <a:srgbClr val="0F2D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Étape 1</a:t>
            </a:r>
            <a:endParaRPr lang="en-US" sz="2000" dirty="0"/>
          </a:p>
        </p:txBody>
      </p:sp>
      <p:sp>
        <p:nvSpPr>
          <p:cNvPr id="7" name="Text 3"/>
          <p:cNvSpPr/>
          <p:nvPr/>
        </p:nvSpPr>
        <p:spPr>
          <a:xfrm>
            <a:off x="6675120" y="1371600"/>
            <a:ext cx="2880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000" b="1" dirty="0">
                <a:solidFill>
                  <a:srgbClr val="0F2D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Étape 2</a:t>
            </a:r>
            <a:endParaRPr lang="en-US" sz="2000" dirty="0"/>
          </a:p>
        </p:txBody>
      </p:sp>
      <p:sp>
        <p:nvSpPr>
          <p:cNvPr id="8" name="Text 4"/>
          <p:cNvSpPr/>
          <p:nvPr/>
        </p:nvSpPr>
        <p:spPr>
          <a:xfrm>
            <a:off x="9555480" y="1371600"/>
            <a:ext cx="2606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000" b="1" dirty="0">
                <a:solidFill>
                  <a:srgbClr val="0F2D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Étape 3</a:t>
            </a:r>
            <a:endParaRPr lang="en-US" sz="2000" dirty="0"/>
          </a:p>
        </p:txBody>
      </p:sp>
      <p:sp>
        <p:nvSpPr>
          <p:cNvPr id="9" name="Shape 5"/>
          <p:cNvSpPr/>
          <p:nvPr/>
        </p:nvSpPr>
        <p:spPr>
          <a:xfrm>
            <a:off x="502920" y="1874520"/>
            <a:ext cx="11155680" cy="0"/>
          </a:xfrm>
          <a:prstGeom prst="line">
            <a:avLst/>
          </a:prstGeom>
          <a:noFill/>
          <a:ln w="12700">
            <a:solidFill>
              <a:srgbClr val="9AA0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6"/>
          <p:cNvSpPr/>
          <p:nvPr/>
        </p:nvSpPr>
        <p:spPr>
          <a:xfrm>
            <a:off x="3611880" y="1874520"/>
            <a:ext cx="0" cy="3703320"/>
          </a:xfrm>
          <a:prstGeom prst="line">
            <a:avLst/>
          </a:prstGeom>
          <a:noFill/>
          <a:ln w="12700">
            <a:solidFill>
              <a:srgbClr val="C7CB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7"/>
          <p:cNvSpPr/>
          <p:nvPr/>
        </p:nvSpPr>
        <p:spPr>
          <a:xfrm>
            <a:off x="502920" y="1965960"/>
            <a:ext cx="32918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500" b="1" dirty="0">
                <a:solidFill>
                  <a:srgbClr val="0F2D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Employés à temps plein</a:t>
            </a:r>
            <a:endParaRPr lang="en-US" sz="1500" dirty="0"/>
          </a:p>
        </p:txBody>
      </p:sp>
      <p:sp>
        <p:nvSpPr>
          <p:cNvPr id="12" name="Text 8"/>
          <p:cNvSpPr/>
          <p:nvPr/>
        </p:nvSpPr>
        <p:spPr>
          <a:xfrm>
            <a:off x="3794760" y="1965960"/>
            <a:ext cx="28803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500" b="1" dirty="0">
                <a:solidFill>
                  <a:srgbClr val="2E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&lt; 3 ETP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6675120" y="1965960"/>
            <a:ext cx="28803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500" b="1" dirty="0">
                <a:solidFill>
                  <a:srgbClr val="2E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3 - 25 ETP</a:t>
            </a:r>
            <a:endParaRPr lang="en-US" sz="1500" dirty="0"/>
          </a:p>
        </p:txBody>
      </p:sp>
      <p:sp>
        <p:nvSpPr>
          <p:cNvPr id="14" name="Text 10"/>
          <p:cNvSpPr/>
          <p:nvPr/>
        </p:nvSpPr>
        <p:spPr>
          <a:xfrm>
            <a:off x="9555480" y="1965960"/>
            <a:ext cx="26060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500" b="1" dirty="0">
                <a:solidFill>
                  <a:srgbClr val="2E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&gt;25 ETP</a:t>
            </a:r>
            <a:endParaRPr lang="en-US" sz="1500" dirty="0"/>
          </a:p>
        </p:txBody>
      </p:sp>
      <p:sp>
        <p:nvSpPr>
          <p:cNvPr id="15" name="Shape 11"/>
          <p:cNvSpPr/>
          <p:nvPr/>
        </p:nvSpPr>
        <p:spPr>
          <a:xfrm>
            <a:off x="502920" y="2441448"/>
            <a:ext cx="11155680" cy="0"/>
          </a:xfrm>
          <a:prstGeom prst="line">
            <a:avLst/>
          </a:prstGeom>
          <a:noFill/>
          <a:ln w="9525">
            <a:solidFill>
              <a:srgbClr val="D8DBDE"/>
            </a:solidFill>
            <a:prstDash val="dot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2"/>
          <p:cNvSpPr/>
          <p:nvPr/>
        </p:nvSpPr>
        <p:spPr>
          <a:xfrm>
            <a:off x="502920" y="2441448"/>
            <a:ext cx="32918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500" b="1" dirty="0">
                <a:solidFill>
                  <a:srgbClr val="0F2D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Chiffre d'affaires (2025)</a:t>
            </a:r>
            <a:endParaRPr lang="en-US" sz="1500" dirty="0"/>
          </a:p>
        </p:txBody>
      </p:sp>
      <p:sp>
        <p:nvSpPr>
          <p:cNvPr id="17" name="Text 13"/>
          <p:cNvSpPr/>
          <p:nvPr/>
        </p:nvSpPr>
        <p:spPr>
          <a:xfrm>
            <a:off x="3794760" y="2441448"/>
            <a:ext cx="28803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500" b="1" dirty="0">
                <a:solidFill>
                  <a:srgbClr val="2E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&lt;100 000 $</a:t>
            </a:r>
            <a:endParaRPr lang="en-US" sz="1500" dirty="0"/>
          </a:p>
        </p:txBody>
      </p:sp>
      <p:sp>
        <p:nvSpPr>
          <p:cNvPr id="18" name="Text 14"/>
          <p:cNvSpPr/>
          <p:nvPr/>
        </p:nvSpPr>
        <p:spPr>
          <a:xfrm>
            <a:off x="6675120" y="2441448"/>
            <a:ext cx="28803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500" b="1" dirty="0">
                <a:solidFill>
                  <a:srgbClr val="2E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&lt;3 000 000 $</a:t>
            </a:r>
            <a:endParaRPr lang="en-US" sz="1500" dirty="0"/>
          </a:p>
        </p:txBody>
      </p:sp>
      <p:sp>
        <p:nvSpPr>
          <p:cNvPr id="19" name="Text 15"/>
          <p:cNvSpPr/>
          <p:nvPr/>
        </p:nvSpPr>
        <p:spPr>
          <a:xfrm>
            <a:off x="9555480" y="2441448"/>
            <a:ext cx="26060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500" b="1" dirty="0">
                <a:solidFill>
                  <a:srgbClr val="2E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&gt;3 000 000 $</a:t>
            </a:r>
            <a:endParaRPr lang="en-US" sz="1500" dirty="0"/>
          </a:p>
        </p:txBody>
      </p:sp>
      <p:sp>
        <p:nvSpPr>
          <p:cNvPr id="20" name="Shape 16"/>
          <p:cNvSpPr/>
          <p:nvPr/>
        </p:nvSpPr>
        <p:spPr>
          <a:xfrm>
            <a:off x="502920" y="2916936"/>
            <a:ext cx="11155680" cy="0"/>
          </a:xfrm>
          <a:prstGeom prst="line">
            <a:avLst/>
          </a:prstGeom>
          <a:noFill/>
          <a:ln w="9525">
            <a:solidFill>
              <a:srgbClr val="D8DBDE"/>
            </a:solidFill>
            <a:prstDash val="dot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7"/>
          <p:cNvSpPr/>
          <p:nvPr/>
        </p:nvSpPr>
        <p:spPr>
          <a:xfrm>
            <a:off x="502920" y="2916936"/>
            <a:ext cx="32918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500" dirty="0">
                <a:solidFill>
                  <a:srgbClr val="1F6F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Documentation financière</a:t>
            </a:r>
            <a:endParaRPr lang="en-US" sz="1500" dirty="0"/>
          </a:p>
        </p:txBody>
      </p:sp>
      <p:sp>
        <p:nvSpPr>
          <p:cNvPr id="22" name="Text 18"/>
          <p:cNvSpPr/>
          <p:nvPr/>
        </p:nvSpPr>
        <p:spPr>
          <a:xfrm>
            <a:off x="3794760" y="2916936"/>
            <a:ext cx="28803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500" dirty="0">
                <a:solidFill>
                  <a:srgbClr val="5559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Aucun état financier</a:t>
            </a:r>
            <a:endParaRPr lang="en-US" sz="1500" dirty="0"/>
          </a:p>
        </p:txBody>
      </p:sp>
      <p:sp>
        <p:nvSpPr>
          <p:cNvPr id="23" name="Text 19"/>
          <p:cNvSpPr/>
          <p:nvPr/>
        </p:nvSpPr>
        <p:spPr>
          <a:xfrm>
            <a:off x="6675120" y="2916936"/>
            <a:ext cx="28803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500" dirty="0">
                <a:solidFill>
                  <a:srgbClr val="5559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Bilans financiers</a:t>
            </a:r>
            <a:endParaRPr lang="en-US" sz="1500" dirty="0"/>
          </a:p>
        </p:txBody>
      </p:sp>
      <p:sp>
        <p:nvSpPr>
          <p:cNvPr id="24" name="Text 20"/>
          <p:cNvSpPr/>
          <p:nvPr/>
        </p:nvSpPr>
        <p:spPr>
          <a:xfrm>
            <a:off x="9555480" y="2916936"/>
            <a:ext cx="26060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500" dirty="0">
                <a:solidFill>
                  <a:srgbClr val="5559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Bilans financiers audités</a:t>
            </a:r>
            <a:endParaRPr lang="en-US" sz="1500" dirty="0"/>
          </a:p>
        </p:txBody>
      </p:sp>
      <p:sp>
        <p:nvSpPr>
          <p:cNvPr id="25" name="Shape 21"/>
          <p:cNvSpPr/>
          <p:nvPr/>
        </p:nvSpPr>
        <p:spPr>
          <a:xfrm>
            <a:off x="502920" y="3392424"/>
            <a:ext cx="11155680" cy="0"/>
          </a:xfrm>
          <a:prstGeom prst="line">
            <a:avLst/>
          </a:prstGeom>
          <a:noFill/>
          <a:ln w="9525">
            <a:solidFill>
              <a:srgbClr val="D8DBDE"/>
            </a:solidFill>
            <a:prstDash val="dot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2"/>
          <p:cNvSpPr/>
          <p:nvPr/>
        </p:nvSpPr>
        <p:spPr>
          <a:xfrm>
            <a:off x="502920" y="3392424"/>
            <a:ext cx="32918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500" dirty="0">
                <a:solidFill>
                  <a:srgbClr val="1F6F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Transactions financières</a:t>
            </a:r>
            <a:endParaRPr lang="en-US" sz="1500" dirty="0"/>
          </a:p>
        </p:txBody>
      </p:sp>
      <p:sp>
        <p:nvSpPr>
          <p:cNvPr id="27" name="Text 23"/>
          <p:cNvSpPr/>
          <p:nvPr/>
        </p:nvSpPr>
        <p:spPr>
          <a:xfrm>
            <a:off x="3794760" y="3392424"/>
            <a:ext cx="28803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500" dirty="0">
                <a:solidFill>
                  <a:srgbClr val="5559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 de compte</a:t>
            </a:r>
            <a:endParaRPr lang="en-US" sz="1500" dirty="0"/>
          </a:p>
        </p:txBody>
      </p:sp>
      <p:sp>
        <p:nvSpPr>
          <p:cNvPr id="28" name="Text 24"/>
          <p:cNvSpPr/>
          <p:nvPr/>
        </p:nvSpPr>
        <p:spPr>
          <a:xfrm>
            <a:off x="6675120" y="3392424"/>
            <a:ext cx="28803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500" dirty="0">
                <a:solidFill>
                  <a:srgbClr val="5559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Compte bancaire</a:t>
            </a:r>
            <a:endParaRPr lang="en-US" sz="1500" dirty="0"/>
          </a:p>
        </p:txBody>
      </p:sp>
      <p:sp>
        <p:nvSpPr>
          <p:cNvPr id="29" name="Text 25"/>
          <p:cNvSpPr/>
          <p:nvPr/>
        </p:nvSpPr>
        <p:spPr>
          <a:xfrm>
            <a:off x="9555480" y="3392424"/>
            <a:ext cx="26060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500" dirty="0">
                <a:solidFill>
                  <a:srgbClr val="5559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Compte bancaire</a:t>
            </a:r>
            <a:endParaRPr lang="en-US" sz="1500" dirty="0"/>
          </a:p>
        </p:txBody>
      </p:sp>
      <p:sp>
        <p:nvSpPr>
          <p:cNvPr id="30" name="Shape 26"/>
          <p:cNvSpPr/>
          <p:nvPr/>
        </p:nvSpPr>
        <p:spPr>
          <a:xfrm>
            <a:off x="502920" y="3867912"/>
            <a:ext cx="11155680" cy="0"/>
          </a:xfrm>
          <a:prstGeom prst="line">
            <a:avLst/>
          </a:prstGeom>
          <a:noFill/>
          <a:ln w="9525">
            <a:solidFill>
              <a:srgbClr val="D8DBDE"/>
            </a:solidFill>
            <a:prstDash val="dot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7"/>
          <p:cNvSpPr/>
          <p:nvPr/>
        </p:nvSpPr>
        <p:spPr>
          <a:xfrm>
            <a:off x="502920" y="3867912"/>
            <a:ext cx="32918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500" dirty="0">
                <a:solidFill>
                  <a:srgbClr val="1F6F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Accès financier</a:t>
            </a:r>
            <a:endParaRPr lang="en-US" sz="1500" dirty="0"/>
          </a:p>
        </p:txBody>
      </p:sp>
      <p:sp>
        <p:nvSpPr>
          <p:cNvPr id="32" name="Text 28"/>
          <p:cNvSpPr/>
          <p:nvPr/>
        </p:nvSpPr>
        <p:spPr>
          <a:xfrm>
            <a:off x="3794760" y="3867912"/>
            <a:ext cx="28803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500" dirty="0">
                <a:solidFill>
                  <a:srgbClr val="5559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Aucun</a:t>
            </a:r>
            <a:endParaRPr lang="en-US" sz="1500" dirty="0"/>
          </a:p>
        </p:txBody>
      </p:sp>
      <p:sp>
        <p:nvSpPr>
          <p:cNvPr id="33" name="Text 29"/>
          <p:cNvSpPr/>
          <p:nvPr/>
        </p:nvSpPr>
        <p:spPr>
          <a:xfrm>
            <a:off x="6675120" y="3867912"/>
            <a:ext cx="28803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500" dirty="0">
                <a:solidFill>
                  <a:srgbClr val="5559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(Pas encore)</a:t>
            </a:r>
            <a:endParaRPr lang="en-US" sz="1500" dirty="0"/>
          </a:p>
        </p:txBody>
      </p:sp>
      <p:sp>
        <p:nvSpPr>
          <p:cNvPr id="34" name="Text 30"/>
          <p:cNvSpPr/>
          <p:nvPr/>
        </p:nvSpPr>
        <p:spPr>
          <a:xfrm>
            <a:off x="9555480" y="3867912"/>
            <a:ext cx="26060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500" dirty="0">
                <a:solidFill>
                  <a:srgbClr val="5559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Ligne de crédit</a:t>
            </a:r>
            <a:endParaRPr lang="en-US" sz="1500" dirty="0"/>
          </a:p>
        </p:txBody>
      </p:sp>
      <p:sp>
        <p:nvSpPr>
          <p:cNvPr id="35" name="Shape 31"/>
          <p:cNvSpPr/>
          <p:nvPr/>
        </p:nvSpPr>
        <p:spPr>
          <a:xfrm>
            <a:off x="502920" y="4343400"/>
            <a:ext cx="11155680" cy="0"/>
          </a:xfrm>
          <a:prstGeom prst="line">
            <a:avLst/>
          </a:prstGeom>
          <a:noFill/>
          <a:ln w="9525">
            <a:solidFill>
              <a:srgbClr val="D8DBDE"/>
            </a:solidFill>
            <a:prstDash val="dot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32"/>
          <p:cNvSpPr/>
          <p:nvPr/>
        </p:nvSpPr>
        <p:spPr>
          <a:xfrm>
            <a:off x="502920" y="4389120"/>
            <a:ext cx="3291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500" b="1" dirty="0">
                <a:solidFill>
                  <a:srgbClr val="0F2D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Produits solaires vendus</a:t>
            </a:r>
            <a:endParaRPr lang="en-US" sz="1500" dirty="0"/>
          </a:p>
          <a:p>
            <a:r>
              <a:rPr lang="en-US" sz="1500" b="1" dirty="0">
                <a:solidFill>
                  <a:srgbClr val="0F2D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depuis création</a:t>
            </a:r>
            <a:endParaRPr lang="en-US" sz="1500" dirty="0"/>
          </a:p>
        </p:txBody>
      </p:sp>
      <p:sp>
        <p:nvSpPr>
          <p:cNvPr id="37" name="Text 33"/>
          <p:cNvSpPr/>
          <p:nvPr/>
        </p:nvSpPr>
        <p:spPr>
          <a:xfrm>
            <a:off x="502920" y="5029200"/>
            <a:ext cx="32918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500" dirty="0">
                <a:solidFill>
                  <a:srgbClr val="1F6F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Lanternes</a:t>
            </a:r>
            <a:endParaRPr lang="en-US" sz="1500" dirty="0"/>
          </a:p>
        </p:txBody>
      </p:sp>
      <p:sp>
        <p:nvSpPr>
          <p:cNvPr id="38" name="Text 34"/>
          <p:cNvSpPr/>
          <p:nvPr/>
        </p:nvSpPr>
        <p:spPr>
          <a:xfrm>
            <a:off x="3794760" y="5029200"/>
            <a:ext cx="28803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500" b="1" dirty="0">
                <a:solidFill>
                  <a:srgbClr val="2E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&lt;1 500 lanternes</a:t>
            </a:r>
            <a:endParaRPr lang="en-US" sz="1500" dirty="0"/>
          </a:p>
        </p:txBody>
      </p:sp>
      <p:sp>
        <p:nvSpPr>
          <p:cNvPr id="39" name="Text 35"/>
          <p:cNvSpPr/>
          <p:nvPr/>
        </p:nvSpPr>
        <p:spPr>
          <a:xfrm>
            <a:off x="6675120" y="5029200"/>
            <a:ext cx="28803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500" b="1" dirty="0">
                <a:solidFill>
                  <a:srgbClr val="2E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1 500 à 50 000</a:t>
            </a:r>
            <a:endParaRPr lang="en-US" sz="1500" dirty="0"/>
          </a:p>
        </p:txBody>
      </p:sp>
      <p:sp>
        <p:nvSpPr>
          <p:cNvPr id="40" name="Text 36"/>
          <p:cNvSpPr/>
          <p:nvPr/>
        </p:nvSpPr>
        <p:spPr>
          <a:xfrm>
            <a:off x="9555480" y="5029200"/>
            <a:ext cx="26060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500" b="1" dirty="0">
                <a:solidFill>
                  <a:srgbClr val="2E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&gt;50 000</a:t>
            </a:r>
            <a:endParaRPr lang="en-US" sz="1500" dirty="0"/>
          </a:p>
        </p:txBody>
      </p:sp>
      <p:sp>
        <p:nvSpPr>
          <p:cNvPr id="41" name="Text 37"/>
          <p:cNvSpPr/>
          <p:nvPr/>
        </p:nvSpPr>
        <p:spPr>
          <a:xfrm>
            <a:off x="502920" y="5504688"/>
            <a:ext cx="32918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500" dirty="0">
                <a:solidFill>
                  <a:srgbClr val="1F6F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Systèmes solaire</a:t>
            </a:r>
            <a:endParaRPr lang="en-US" sz="1500" dirty="0"/>
          </a:p>
        </p:txBody>
      </p:sp>
      <p:sp>
        <p:nvSpPr>
          <p:cNvPr id="42" name="Text 38"/>
          <p:cNvSpPr/>
          <p:nvPr/>
        </p:nvSpPr>
        <p:spPr>
          <a:xfrm>
            <a:off x="3794760" y="5504688"/>
            <a:ext cx="28803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500" b="1" dirty="0">
                <a:solidFill>
                  <a:srgbClr val="2E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&lt; 300 SHS</a:t>
            </a:r>
            <a:endParaRPr lang="en-US" sz="1500" dirty="0"/>
          </a:p>
        </p:txBody>
      </p:sp>
      <p:sp>
        <p:nvSpPr>
          <p:cNvPr id="43" name="Text 39"/>
          <p:cNvSpPr/>
          <p:nvPr/>
        </p:nvSpPr>
        <p:spPr>
          <a:xfrm>
            <a:off x="6675120" y="5504688"/>
            <a:ext cx="28803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500" b="1" dirty="0">
                <a:solidFill>
                  <a:srgbClr val="2E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300 – 30 000 SHS</a:t>
            </a:r>
            <a:endParaRPr lang="en-US" sz="1500" dirty="0"/>
          </a:p>
        </p:txBody>
      </p:sp>
      <p:sp>
        <p:nvSpPr>
          <p:cNvPr id="44" name="Text 40"/>
          <p:cNvSpPr/>
          <p:nvPr/>
        </p:nvSpPr>
        <p:spPr>
          <a:xfrm>
            <a:off x="9555480" y="5504688"/>
            <a:ext cx="26060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500" b="1" dirty="0">
                <a:solidFill>
                  <a:srgbClr val="2E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&gt; 30 000 SHS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9163AC4-7375-D54E-1FF6-BC79B6D8C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961" y="61655"/>
            <a:ext cx="10950841" cy="606940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Fenêtres de subvention</a:t>
            </a:r>
            <a:endParaRPr lang="en-GB" sz="4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C0A25A3-8082-D5FD-FCA9-F6E86CA9A4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388714"/>
              </p:ext>
            </p:extLst>
          </p:nvPr>
        </p:nvGraphicFramePr>
        <p:xfrm>
          <a:off x="292920" y="894236"/>
          <a:ext cx="11606160" cy="53292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9330">
                  <a:extLst>
                    <a:ext uri="{9D8B030D-6E8A-4147-A177-3AD203B41FA5}">
                      <a16:colId xmlns:a16="http://schemas.microsoft.com/office/drawing/2014/main" val="649813366"/>
                    </a:ext>
                  </a:extLst>
                </a:gridCol>
                <a:gridCol w="3165610">
                  <a:extLst>
                    <a:ext uri="{9D8B030D-6E8A-4147-A177-3AD203B41FA5}">
                      <a16:colId xmlns:a16="http://schemas.microsoft.com/office/drawing/2014/main" val="3856249497"/>
                    </a:ext>
                  </a:extLst>
                </a:gridCol>
                <a:gridCol w="3165610">
                  <a:extLst>
                    <a:ext uri="{9D8B030D-6E8A-4147-A177-3AD203B41FA5}">
                      <a16:colId xmlns:a16="http://schemas.microsoft.com/office/drawing/2014/main" val="2849010890"/>
                    </a:ext>
                  </a:extLst>
                </a:gridCol>
                <a:gridCol w="3165610">
                  <a:extLst>
                    <a:ext uri="{9D8B030D-6E8A-4147-A177-3AD203B41FA5}">
                      <a16:colId xmlns:a16="http://schemas.microsoft.com/office/drawing/2014/main" val="2862421828"/>
                    </a:ext>
                  </a:extLst>
                </a:gridCol>
              </a:tblGrid>
              <a:tr h="6535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9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104347" marR="62608" marT="62608" marB="6260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1" kern="1200" dirty="0">
                          <a:solidFill>
                            <a:srgbClr val="00B050"/>
                          </a:solidFill>
                          <a:latin typeface="+mj-lt"/>
                          <a:ea typeface="+mn-ea"/>
                          <a:cs typeface="+mn-cs"/>
                        </a:rPr>
                        <a:t>Subvention de </a:t>
                      </a:r>
                      <a:r>
                        <a:rPr lang="en-GB" sz="1700" b="1" kern="1200" dirty="0" err="1">
                          <a:solidFill>
                            <a:srgbClr val="00B050"/>
                          </a:solidFill>
                          <a:latin typeface="+mj-lt"/>
                          <a:ea typeface="+mn-ea"/>
                          <a:cs typeface="+mn-cs"/>
                        </a:rPr>
                        <a:t>contrepartie</a:t>
                      </a:r>
                      <a:endParaRPr lang="en-GB" sz="1700" b="1" kern="1200" dirty="0">
                        <a:solidFill>
                          <a:srgbClr val="00B050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1" kern="1200" dirty="0">
                          <a:solidFill>
                            <a:srgbClr val="00B050"/>
                          </a:solidFill>
                          <a:latin typeface="+mj-lt"/>
                          <a:ea typeface="+mn-ea"/>
                          <a:cs typeface="+mn-cs"/>
                        </a:rPr>
                        <a:t>(MG)</a:t>
                      </a:r>
                    </a:p>
                  </a:txBody>
                  <a:tcPr marL="104347" marR="62608" marT="62608" marB="6260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F2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1" kern="1200" dirty="0">
                          <a:solidFill>
                            <a:srgbClr val="00B050"/>
                          </a:solidFill>
                          <a:latin typeface="+mj-lt"/>
                          <a:ea typeface="+mn-ea"/>
                          <a:cs typeface="+mn-cs"/>
                        </a:rPr>
                        <a:t>Subvention </a:t>
                      </a:r>
                      <a:r>
                        <a:rPr lang="en-GB" sz="1700" b="1" kern="1200" dirty="0" err="1">
                          <a:solidFill>
                            <a:srgbClr val="00B050"/>
                          </a:solidFill>
                          <a:latin typeface="+mj-lt"/>
                          <a:ea typeface="+mn-ea"/>
                          <a:cs typeface="+mn-cs"/>
                        </a:rPr>
                        <a:t>d'entrée</a:t>
                      </a:r>
                      <a:r>
                        <a:rPr lang="en-GB" sz="1700" b="1" kern="1200" dirty="0">
                          <a:solidFill>
                            <a:srgbClr val="00B050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1" kern="1200" dirty="0">
                          <a:solidFill>
                            <a:srgbClr val="00B050"/>
                          </a:solidFill>
                          <a:latin typeface="+mj-lt"/>
                          <a:ea typeface="+mn-ea"/>
                          <a:cs typeface="+mn-cs"/>
                        </a:rPr>
                        <a:t>sur le </a:t>
                      </a:r>
                      <a:r>
                        <a:rPr lang="en-GB" sz="1700" b="1" kern="1200" dirty="0" err="1">
                          <a:solidFill>
                            <a:srgbClr val="00B050"/>
                          </a:solidFill>
                          <a:latin typeface="+mj-lt"/>
                          <a:ea typeface="+mn-ea"/>
                          <a:cs typeface="+mn-cs"/>
                        </a:rPr>
                        <a:t>marché</a:t>
                      </a:r>
                      <a:endParaRPr lang="en-GB" sz="1700" b="1" kern="1200" dirty="0">
                        <a:solidFill>
                          <a:srgbClr val="00B050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1" kern="1200" dirty="0">
                          <a:solidFill>
                            <a:srgbClr val="00B050"/>
                          </a:solidFill>
                          <a:latin typeface="+mj-lt"/>
                          <a:ea typeface="+mn-ea"/>
                          <a:cs typeface="+mn-cs"/>
                        </a:rPr>
                        <a:t>(MEG)</a:t>
                      </a:r>
                    </a:p>
                  </a:txBody>
                  <a:tcPr marL="104347" marR="62608" marT="62608" marB="6260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F2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1" kern="1200" dirty="0">
                          <a:solidFill>
                            <a:srgbClr val="00B050"/>
                          </a:solidFill>
                          <a:latin typeface="+mj-lt"/>
                          <a:ea typeface="+mn-ea"/>
                          <a:cs typeface="+mn-cs"/>
                        </a:rPr>
                        <a:t>Subvention </a:t>
                      </a:r>
                      <a:r>
                        <a:rPr lang="en-GB" sz="1700" b="1" kern="1200" dirty="0" err="1">
                          <a:solidFill>
                            <a:srgbClr val="00B050"/>
                          </a:solidFill>
                          <a:latin typeface="+mj-lt"/>
                          <a:ea typeface="+mn-ea"/>
                          <a:cs typeface="+mn-cs"/>
                        </a:rPr>
                        <a:t>basée</a:t>
                      </a:r>
                      <a:r>
                        <a:rPr lang="en-GB" sz="1700" b="1" kern="1200" dirty="0">
                          <a:solidFill>
                            <a:srgbClr val="00B050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1" kern="1200" dirty="0">
                          <a:solidFill>
                            <a:srgbClr val="00B050"/>
                          </a:solidFill>
                          <a:latin typeface="+mj-lt"/>
                          <a:ea typeface="+mn-ea"/>
                          <a:cs typeface="+mn-cs"/>
                        </a:rPr>
                        <a:t>sur la performance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1" kern="1200" dirty="0">
                          <a:solidFill>
                            <a:srgbClr val="00B050"/>
                          </a:solidFill>
                          <a:latin typeface="+mj-lt"/>
                          <a:ea typeface="+mn-ea"/>
                          <a:cs typeface="+mn-cs"/>
                        </a:rPr>
                        <a:t>(PBG)</a:t>
                      </a:r>
                    </a:p>
                  </a:txBody>
                  <a:tcPr marL="104347" marR="62608" marT="62608" marB="62608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2230448"/>
                  </a:ext>
                </a:extLst>
              </a:tr>
              <a:tr h="57225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5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Montant de la subvention</a:t>
                      </a:r>
                    </a:p>
                  </a:txBody>
                  <a:tcPr marL="104347" marR="62608" marT="62608" marB="62608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fontAlgn="base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100"/>
                        </a:spcAft>
                        <a:buClr>
                          <a:srgbClr val="000000"/>
                        </a:buClr>
                        <a:buSzPts val="1100"/>
                        <a:buFontTx/>
                        <a:buNone/>
                      </a:pPr>
                      <a:r>
                        <a:rPr lang="en-GB" sz="15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$10,000 - $25,000</a:t>
                      </a:r>
                    </a:p>
                  </a:txBody>
                  <a:tcPr marL="104347" marR="62608" marT="62608" marB="62608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fontAlgn="base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100"/>
                        </a:spcAft>
                        <a:buClr>
                          <a:srgbClr val="000000"/>
                        </a:buClr>
                        <a:buSzPts val="1100"/>
                        <a:buFontTx/>
                        <a:buNone/>
                      </a:pPr>
                      <a:r>
                        <a:rPr lang="en-GB" sz="15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$50,000 - $150,000</a:t>
                      </a:r>
                    </a:p>
                  </a:txBody>
                  <a:tcPr marL="104347" marR="62608" marT="62608" marB="62608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fontAlgn="base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100"/>
                        </a:spcAft>
                        <a:buClr>
                          <a:srgbClr val="000000"/>
                        </a:buClr>
                        <a:buSzPts val="1100"/>
                        <a:buFontTx/>
                        <a:buNone/>
                      </a:pPr>
                      <a:r>
                        <a:rPr lang="en-GB" sz="15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$150,000 - $250,000</a:t>
                      </a:r>
                    </a:p>
                  </a:txBody>
                  <a:tcPr marL="104347" marR="62608" marT="62608" marB="62608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931907"/>
                  </a:ext>
                </a:extLst>
              </a:tr>
              <a:tr h="639989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5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Apport de fonds propres</a:t>
                      </a:r>
                    </a:p>
                  </a:txBody>
                  <a:tcPr marL="104347" marR="62608" marT="62608" marB="62608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fontAlgn="base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100"/>
                        </a:spcAft>
                        <a:buClr>
                          <a:srgbClr val="000000"/>
                        </a:buClr>
                        <a:buSzPts val="1100"/>
                        <a:buFontTx/>
                        <a:buNone/>
                      </a:pPr>
                      <a:r>
                        <a:rPr lang="en-GB" sz="15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25% en espèces du coût total du </a:t>
                      </a:r>
                      <a:r>
                        <a:rPr lang="en-GB" sz="1500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projet</a:t>
                      </a:r>
                      <a:endParaRPr lang="en-GB" sz="15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04347" marR="62608" marT="62608" marB="62608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fontAlgn="base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100"/>
                        </a:spcAft>
                        <a:buClr>
                          <a:srgbClr val="000000"/>
                        </a:buClr>
                        <a:buSzPts val="1100"/>
                        <a:buFontTx/>
                        <a:buNone/>
                      </a:pPr>
                      <a:r>
                        <a:rPr lang="en-GB" sz="15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10 % de participation au coût total du </a:t>
                      </a:r>
                      <a:r>
                        <a:rPr lang="en-GB" sz="1500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projet</a:t>
                      </a:r>
                      <a:r>
                        <a:rPr lang="en-GB" sz="15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(en espèces et/ou en nature)</a:t>
                      </a:r>
                    </a:p>
                  </a:txBody>
                  <a:tcPr marL="104347" marR="62608" marT="62608" marB="62608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fontAlgn="base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100"/>
                        </a:spcAft>
                        <a:buClr>
                          <a:srgbClr val="000000"/>
                        </a:buClr>
                        <a:buSzPts val="1100"/>
                        <a:buFontTx/>
                        <a:buNone/>
                      </a:pPr>
                      <a:r>
                        <a:rPr lang="en-GB" sz="15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15 % de participation au coût total du </a:t>
                      </a:r>
                      <a:r>
                        <a:rPr lang="en-GB" sz="1500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projet</a:t>
                      </a:r>
                      <a:r>
                        <a:rPr lang="en-GB" sz="15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5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(en espèces et/ou en nature)</a:t>
                      </a:r>
                    </a:p>
                  </a:txBody>
                  <a:tcPr marL="104347" marR="62608" marT="62608" marB="62608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3550435"/>
                  </a:ext>
                </a:extLst>
              </a:tr>
              <a:tr h="115476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5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Calendrier des versements</a:t>
                      </a:r>
                    </a:p>
                  </a:txBody>
                  <a:tcPr marL="104347" marR="62608" marT="62608" marB="62608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fontAlgn="base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100"/>
                        </a:spcAft>
                        <a:buClr>
                          <a:srgbClr val="000000"/>
                        </a:buClr>
                        <a:buSzPts val="1100"/>
                        <a:buFontTx/>
                        <a:buNone/>
                      </a:pPr>
                      <a:r>
                        <a:rPr lang="en-GB" sz="15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Tranche 1 jusqu'à 75 %, tranche 2 en fonction des étapes convenues</a:t>
                      </a:r>
                    </a:p>
                    <a:p>
                      <a:pPr marL="0" lvl="0" indent="0" fontAlgn="base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100"/>
                        </a:spcAft>
                        <a:buClr>
                          <a:srgbClr val="000000"/>
                        </a:buClr>
                        <a:buSzPts val="1100"/>
                        <a:buFontTx/>
                        <a:buNone/>
                      </a:pPr>
                      <a:r>
                        <a:rPr lang="en-GB" sz="15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Vers le compte du projet</a:t>
                      </a:r>
                    </a:p>
                  </a:txBody>
                  <a:tcPr marL="104347" marR="62608" marT="62608" marB="62608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fontAlgn="base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100"/>
                        </a:spcAft>
                        <a:buClr>
                          <a:srgbClr val="000000"/>
                        </a:buClr>
                        <a:buSzPts val="1100"/>
                        <a:buFontTx/>
                        <a:buNone/>
                      </a:pPr>
                      <a:r>
                        <a:rPr lang="en-GB" sz="15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Tranche 1 jusqu'à 50 %, tranche 2 en fonction des étapes convenues</a:t>
                      </a:r>
                    </a:p>
                    <a:p>
                      <a:pPr marL="0" lvl="0" indent="0" fontAlgn="base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100"/>
                        </a:spcAft>
                        <a:buClr>
                          <a:srgbClr val="000000"/>
                        </a:buClr>
                        <a:buSzPts val="1100"/>
                        <a:buFontTx/>
                        <a:buNone/>
                      </a:pPr>
                      <a:r>
                        <a:rPr lang="en-GB" sz="15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Vers le compte du projet</a:t>
                      </a:r>
                    </a:p>
                  </a:txBody>
                  <a:tcPr marL="104347" marR="62608" marT="62608" marB="62608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fontAlgn="base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100"/>
                        </a:spcAft>
                        <a:buClr>
                          <a:srgbClr val="000000"/>
                        </a:buClr>
                        <a:buSzPts val="1100"/>
                        <a:buFontTx/>
                        <a:buNone/>
                      </a:pPr>
                      <a:r>
                        <a:rPr lang="en-GB" sz="15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Jusqu'à XXX tranches en fonction des étapes convenues</a:t>
                      </a:r>
                    </a:p>
                    <a:p>
                      <a:pPr marL="0" lvl="0" indent="0" fontAlgn="base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100"/>
                        </a:spcAft>
                        <a:buClr>
                          <a:srgbClr val="000000"/>
                        </a:buClr>
                        <a:buSzPts val="1100"/>
                        <a:buFontTx/>
                        <a:buNone/>
                      </a:pPr>
                      <a:r>
                        <a:rPr lang="en-GB" sz="15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Les résultats rapportés </a:t>
                      </a:r>
                      <a:r>
                        <a:rPr lang="en-GB" sz="1500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seront</a:t>
                      </a:r>
                      <a:r>
                        <a:rPr lang="en-GB" sz="15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verifies</a:t>
                      </a:r>
                    </a:p>
                    <a:p>
                      <a:pPr marL="0" lvl="0" indent="0" fontAlgn="base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100"/>
                        </a:spcAft>
                        <a:buClr>
                          <a:srgbClr val="000000"/>
                        </a:buClr>
                        <a:buSzPts val="1100"/>
                        <a:buFontTx/>
                        <a:buNone/>
                      </a:pPr>
                      <a:r>
                        <a:rPr lang="en-GB" sz="15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Vers le compte du projet</a:t>
                      </a:r>
                    </a:p>
                  </a:txBody>
                  <a:tcPr marL="104347" marR="62608" marT="62608" marB="62608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3730286"/>
                  </a:ext>
                </a:extLst>
              </a:tr>
              <a:tr h="63998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5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Durée de l'accord</a:t>
                      </a:r>
                    </a:p>
                  </a:txBody>
                  <a:tcPr marL="104347" marR="62608" marT="62608" marB="62608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fontAlgn="base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100"/>
                        </a:spcAft>
                        <a:buClr>
                          <a:srgbClr val="000000"/>
                        </a:buClr>
                        <a:buSzPts val="1100"/>
                        <a:buFontTx/>
                        <a:buNone/>
                      </a:pPr>
                      <a:r>
                        <a:rPr lang="en-GB" sz="15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Jusqu'à 12 mois</a:t>
                      </a:r>
                    </a:p>
                    <a:p>
                      <a:pPr marL="0" lvl="0" indent="0" fontAlgn="base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100"/>
                        </a:spcAft>
                        <a:buClr>
                          <a:srgbClr val="000000"/>
                        </a:buClr>
                        <a:buSzPts val="1100"/>
                        <a:buFontTx/>
                        <a:buNone/>
                      </a:pPr>
                      <a:r>
                        <a:rPr lang="en-GB" sz="15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Prolongation de 6 mois maximum</a:t>
                      </a:r>
                    </a:p>
                  </a:txBody>
                  <a:tcPr marL="104347" marR="62608" marT="62608" marB="62608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fontAlgn="base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100"/>
                        </a:spcAft>
                        <a:buClr>
                          <a:srgbClr val="000000"/>
                        </a:buClr>
                        <a:buSzPts val="1100"/>
                        <a:buFontTx/>
                        <a:buNone/>
                      </a:pPr>
                      <a:r>
                        <a:rPr lang="en-GB" sz="15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Jusqu'à 24 mois</a:t>
                      </a:r>
                    </a:p>
                    <a:p>
                      <a:pPr marL="0" lvl="0" indent="0" fontAlgn="base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100"/>
                        </a:spcAft>
                        <a:buClr>
                          <a:srgbClr val="000000"/>
                        </a:buClr>
                        <a:buSzPts val="1100"/>
                        <a:buFontTx/>
                        <a:buNone/>
                      </a:pPr>
                      <a:r>
                        <a:rPr lang="en-GB" sz="15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Prolongation de 6 mois maximum</a:t>
                      </a:r>
                    </a:p>
                  </a:txBody>
                  <a:tcPr marL="104347" marR="62608" marT="62608" marB="62608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fontAlgn="base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100"/>
                        </a:spcAft>
                        <a:buClr>
                          <a:srgbClr val="000000"/>
                        </a:buClr>
                        <a:buSzPts val="1100"/>
                        <a:buFontTx/>
                        <a:buNone/>
                      </a:pPr>
                      <a:r>
                        <a:rPr lang="en-GB" sz="15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Jusqu'à 24 mois</a:t>
                      </a:r>
                    </a:p>
                    <a:p>
                      <a:pPr marL="0" lvl="0" indent="0" fontAlgn="base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100"/>
                        </a:spcAft>
                        <a:buClr>
                          <a:srgbClr val="000000"/>
                        </a:buClr>
                        <a:buSzPts val="1100"/>
                        <a:buFontTx/>
                        <a:buNone/>
                      </a:pPr>
                      <a:r>
                        <a:rPr lang="en-GB" sz="15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Prolongation de 6 mois maximum</a:t>
                      </a:r>
                    </a:p>
                  </a:txBody>
                  <a:tcPr marL="104347" marR="62608" marT="62608" marB="62608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226230"/>
                  </a:ext>
                </a:extLst>
              </a:tr>
              <a:tr h="5722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5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Documentation</a:t>
                      </a:r>
                    </a:p>
                  </a:txBody>
                  <a:tcPr marL="104347" marR="62608" marT="62608" marB="62608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434340" lvl="0" indent="0" algn="l" fontAlgn="base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100"/>
                        </a:spcAft>
                        <a:buClr>
                          <a:srgbClr val="000000"/>
                        </a:buClr>
                        <a:buSzPts val="1100"/>
                        <a:buFontTx/>
                        <a:buNone/>
                      </a:pPr>
                      <a:r>
                        <a:rPr lang="en-GB" sz="15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Proposition complète et annexes</a:t>
                      </a:r>
                    </a:p>
                  </a:txBody>
                  <a:tcPr marL="104347" marR="62608" marT="62608" marB="62608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43434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100"/>
                        </a:spcAft>
                        <a:buClr>
                          <a:srgbClr val="000000"/>
                        </a:buClr>
                        <a:buSzPts val="1100"/>
                        <a:buFontTx/>
                        <a:buNone/>
                        <a:tabLst/>
                        <a:defRPr/>
                      </a:pPr>
                      <a:r>
                        <a:rPr lang="en-GB" sz="1500" kern="1200" noProof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Proposition complète et annexes</a:t>
                      </a:r>
                    </a:p>
                  </a:txBody>
                  <a:tcPr marL="104347" marR="62608" marT="62608" marB="62608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43434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100"/>
                        </a:spcAft>
                        <a:buClr>
                          <a:srgbClr val="000000"/>
                        </a:buClr>
                        <a:buSzPts val="1100"/>
                        <a:buFontTx/>
                        <a:buNone/>
                        <a:tabLst/>
                        <a:defRPr/>
                      </a:pPr>
                      <a:r>
                        <a:rPr lang="en-GB" sz="1500" kern="1200" noProof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Proposition complète et annexes</a:t>
                      </a:r>
                    </a:p>
                  </a:txBody>
                  <a:tcPr marL="104347" marR="62608" marT="62608" marB="62608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6564566"/>
                  </a:ext>
                </a:extLst>
              </a:tr>
              <a:tr h="8374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Soutien de l'AT</a:t>
                      </a:r>
                      <a:endParaRPr lang="en-GB" sz="15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04347" marR="62608" marT="62608" marB="62608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434340" lvl="0" indent="0" algn="l" fontAlgn="base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100"/>
                        </a:spcAft>
                        <a:buClr>
                          <a:srgbClr val="000000"/>
                        </a:buClr>
                        <a:buSzPts val="1100"/>
                        <a:buFontTx/>
                        <a:buNone/>
                      </a:pPr>
                      <a:r>
                        <a:rPr lang="en-GB" sz="15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Avant et après le décaissement</a:t>
                      </a:r>
                    </a:p>
                    <a:p>
                      <a:pPr marL="0" marR="434340" lvl="0" indent="0" algn="l" fontAlgn="base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100"/>
                        </a:spcAft>
                        <a:buClr>
                          <a:srgbClr val="000000"/>
                        </a:buClr>
                        <a:buSzPts val="1100"/>
                        <a:buFontTx/>
                        <a:buNone/>
                      </a:pPr>
                      <a:r>
                        <a:rPr lang="en-GB" sz="15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Suivi des étapes</a:t>
                      </a:r>
                    </a:p>
                  </a:txBody>
                  <a:tcPr marL="104347" marR="62608" marT="62608" marB="62608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434340" lvl="0" indent="0" algn="l" fontAlgn="base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100"/>
                        </a:spcAft>
                        <a:buClr>
                          <a:srgbClr val="000000"/>
                        </a:buClr>
                        <a:buSzPts val="1100"/>
                        <a:buFontTx/>
                        <a:buNone/>
                      </a:pPr>
                      <a:r>
                        <a:rPr lang="en-GB" sz="15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Avant et après le décaissement</a:t>
                      </a:r>
                    </a:p>
                    <a:p>
                      <a:pPr marL="0" marR="434340" lvl="0" indent="0" algn="l" fontAlgn="base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100"/>
                        </a:spcAft>
                        <a:buClr>
                          <a:srgbClr val="000000"/>
                        </a:buClr>
                        <a:buSzPts val="1100"/>
                        <a:buFontTx/>
                        <a:buNone/>
                      </a:pPr>
                      <a:r>
                        <a:rPr lang="en-GB" sz="15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Suivi des étapes</a:t>
                      </a:r>
                    </a:p>
                  </a:txBody>
                  <a:tcPr marL="104347" marR="62608" marT="62608" marB="62608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434340" lvl="0" indent="0" algn="l" fontAlgn="base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100"/>
                        </a:spcAft>
                        <a:buClr>
                          <a:srgbClr val="000000"/>
                        </a:buClr>
                        <a:buSzPts val="1100"/>
                        <a:buFontTx/>
                        <a:buNone/>
                      </a:pPr>
                      <a:r>
                        <a:rPr lang="en-GB" sz="15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Avant et après le décaissement</a:t>
                      </a:r>
                    </a:p>
                    <a:p>
                      <a:pPr marL="0" marR="434340" lvl="0" indent="0" algn="l" fontAlgn="base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100"/>
                        </a:spcAft>
                        <a:buClr>
                          <a:srgbClr val="000000"/>
                        </a:buClr>
                        <a:buSzPts val="1100"/>
                        <a:buFontTx/>
                        <a:buNone/>
                      </a:pPr>
                      <a:r>
                        <a:rPr lang="en-GB" sz="15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Suivi des étapes</a:t>
                      </a:r>
                    </a:p>
                  </a:txBody>
                  <a:tcPr marL="104347" marR="62608" marT="62608" marB="62608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3370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8654831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0" y="201168"/>
            <a:ext cx="1600200" cy="704088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7440" y="6144768"/>
            <a:ext cx="7434072" cy="530352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02920" y="292608"/>
            <a:ext cx="89611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2E3A4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Fenêtres de subvention</a:t>
            </a:r>
          </a:p>
        </p:txBody>
      </p:sp>
      <p:sp>
        <p:nvSpPr>
          <p:cNvPr id="5" name="Shape 1"/>
          <p:cNvSpPr/>
          <p:nvPr/>
        </p:nvSpPr>
        <p:spPr>
          <a:xfrm>
            <a:off x="277088" y="1220619"/>
            <a:ext cx="2367742" cy="1307802"/>
          </a:xfrm>
          <a:prstGeom prst="homePlate">
            <a:avLst/>
          </a:prstGeom>
          <a:solidFill>
            <a:srgbClr val="1FA84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2"/>
          <p:cNvSpPr/>
          <p:nvPr/>
        </p:nvSpPr>
        <p:spPr>
          <a:xfrm>
            <a:off x="277085" y="1014150"/>
            <a:ext cx="2981503" cy="18024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b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Entreprises </a:t>
            </a:r>
            <a:r>
              <a:rPr lang="en-US" b="1" dirty="0" err="1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en</a:t>
            </a:r>
            <a:r>
              <a:rPr lang="en-US" b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Démarrage</a:t>
            </a:r>
            <a:r>
              <a:rPr lang="en-US" b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/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buNone/>
            </a:pPr>
            <a:r>
              <a:rPr lang="en-US" b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Start-ups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hape 3"/>
          <p:cNvSpPr/>
          <p:nvPr/>
        </p:nvSpPr>
        <p:spPr>
          <a:xfrm>
            <a:off x="2786150" y="1233188"/>
            <a:ext cx="9109364" cy="1307802"/>
          </a:xfrm>
          <a:prstGeom prst="rect">
            <a:avLst/>
          </a:prstGeom>
          <a:solidFill>
            <a:srgbClr val="ECEE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4"/>
          <p:cNvSpPr/>
          <p:nvPr/>
        </p:nvSpPr>
        <p:spPr>
          <a:xfrm>
            <a:off x="3886200" y="15087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2000" dirty="0"/>
          </a:p>
        </p:txBody>
      </p:sp>
      <p:sp>
        <p:nvSpPr>
          <p:cNvPr id="9" name="Text 5"/>
          <p:cNvSpPr/>
          <p:nvPr/>
        </p:nvSpPr>
        <p:spPr>
          <a:xfrm>
            <a:off x="2786149" y="1262081"/>
            <a:ext cx="9188335" cy="12914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b="1" dirty="0">
                <a:solidFill>
                  <a:srgbClr val="0F2D5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Subventions de </a:t>
            </a:r>
            <a:r>
              <a:rPr lang="en-US" b="1" dirty="0" err="1">
                <a:solidFill>
                  <a:srgbClr val="0F2D5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contrepartie</a:t>
            </a:r>
            <a:r>
              <a:rPr lang="en-US" b="1" dirty="0">
                <a:solidFill>
                  <a:srgbClr val="0F2D5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(MG)</a:t>
            </a:r>
          </a:p>
          <a:p>
            <a:endParaRPr lang="en-US" sz="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10 000 $ -25 000 $  - </a:t>
            </a:r>
            <a:r>
              <a:rPr lang="fr-FR" sz="1600" b="1" u="sng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Contribution propre de 25 % du coût total du projet</a:t>
            </a:r>
          </a:p>
          <a:p>
            <a:endParaRPr lang="fr-FR" sz="5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Durée de mise en œuvre : 12 mois</a:t>
            </a:r>
          </a:p>
          <a:p>
            <a:endParaRPr lang="fr-FR" sz="5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Calendrier de décaissement : 1</a:t>
            </a:r>
            <a:r>
              <a:rPr lang="fr-FR" sz="1600" baseline="30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ère</a:t>
            </a:r>
            <a:r>
              <a:rPr lang="fr-FR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tranche de 75%, 2</a:t>
            </a:r>
            <a:r>
              <a:rPr lang="fr-FR" sz="1600" baseline="30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ème</a:t>
            </a:r>
            <a:r>
              <a:rPr lang="fr-FR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tranche de 25%</a:t>
            </a:r>
            <a:endParaRPr lang="en-US" sz="16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6"/>
          <p:cNvSpPr/>
          <p:nvPr/>
        </p:nvSpPr>
        <p:spPr>
          <a:xfrm>
            <a:off x="277087" y="2816562"/>
            <a:ext cx="2367743" cy="1420347"/>
          </a:xfrm>
          <a:prstGeom prst="homePlate">
            <a:avLst/>
          </a:prstGeom>
          <a:solidFill>
            <a:srgbClr val="1FA84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7"/>
          <p:cNvSpPr/>
          <p:nvPr/>
        </p:nvSpPr>
        <p:spPr>
          <a:xfrm>
            <a:off x="208511" y="3120647"/>
            <a:ext cx="27889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b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Stade de croissance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hape 8"/>
          <p:cNvSpPr/>
          <p:nvPr/>
        </p:nvSpPr>
        <p:spPr>
          <a:xfrm>
            <a:off x="2786149" y="2749029"/>
            <a:ext cx="9109365" cy="1555413"/>
          </a:xfrm>
          <a:prstGeom prst="rect">
            <a:avLst/>
          </a:prstGeom>
          <a:solidFill>
            <a:srgbClr val="ECEE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5">
            <a:extLst>
              <a:ext uri="{FF2B5EF4-FFF2-40B4-BE49-F238E27FC236}">
                <a16:creationId xmlns:a16="http://schemas.microsoft.com/office/drawing/2014/main" id="{7D5A7AE3-B3B4-44EF-9A13-655C32C0F717}"/>
              </a:ext>
            </a:extLst>
          </p:cNvPr>
          <p:cNvSpPr/>
          <p:nvPr/>
        </p:nvSpPr>
        <p:spPr>
          <a:xfrm>
            <a:off x="2744584" y="2866649"/>
            <a:ext cx="9051176" cy="13702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b="1" dirty="0">
                <a:solidFill>
                  <a:srgbClr val="0F2D5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Subventions d’accès au marché (MEG)</a:t>
            </a:r>
          </a:p>
          <a:p>
            <a:endParaRPr lang="en-US" sz="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50 000 $ - 150 000 $  - </a:t>
            </a:r>
            <a:r>
              <a:rPr lang="fr-FR" sz="1600" b="1" u="sng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Contribution propre de 10 % du coût total du projet</a:t>
            </a:r>
          </a:p>
          <a:p>
            <a:endParaRPr lang="fr-FR" sz="5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5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Durée de mise en œuvre : 24 mois</a:t>
            </a:r>
          </a:p>
          <a:p>
            <a:endParaRPr lang="fr-FR" sz="5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Calendrier de décaissement : 1</a:t>
            </a:r>
            <a:r>
              <a:rPr lang="fr-FR" sz="1600" baseline="30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ère</a:t>
            </a:r>
            <a:r>
              <a:rPr lang="fr-FR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tranche de 50%, 2</a:t>
            </a:r>
            <a:r>
              <a:rPr lang="fr-FR" sz="1600" baseline="30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ème</a:t>
            </a:r>
            <a:r>
              <a:rPr lang="fr-FR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tranche de 30%, 3</a:t>
            </a:r>
            <a:r>
              <a:rPr lang="fr-FR" sz="1600" baseline="30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ème</a:t>
            </a:r>
            <a:r>
              <a:rPr lang="fr-FR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tranche de 20%</a:t>
            </a:r>
            <a:endParaRPr lang="en-US" sz="16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hape 6">
            <a:extLst>
              <a:ext uri="{FF2B5EF4-FFF2-40B4-BE49-F238E27FC236}">
                <a16:creationId xmlns:a16="http://schemas.microsoft.com/office/drawing/2014/main" id="{C779F0FA-1E9F-4B4E-9009-310742F475F7}"/>
              </a:ext>
            </a:extLst>
          </p:cNvPr>
          <p:cNvSpPr/>
          <p:nvPr/>
        </p:nvSpPr>
        <p:spPr>
          <a:xfrm>
            <a:off x="288166" y="4614878"/>
            <a:ext cx="2367743" cy="1420347"/>
          </a:xfrm>
          <a:prstGeom prst="homePlate">
            <a:avLst/>
          </a:prstGeom>
          <a:solidFill>
            <a:srgbClr val="1FA84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7">
            <a:extLst>
              <a:ext uri="{FF2B5EF4-FFF2-40B4-BE49-F238E27FC236}">
                <a16:creationId xmlns:a16="http://schemas.microsoft.com/office/drawing/2014/main" id="{20501C22-CE67-46FC-A848-7A53E79E16B8}"/>
              </a:ext>
            </a:extLst>
          </p:cNvPr>
          <p:cNvSpPr/>
          <p:nvPr/>
        </p:nvSpPr>
        <p:spPr>
          <a:xfrm>
            <a:off x="219590" y="4918963"/>
            <a:ext cx="27889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b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Stade de </a:t>
            </a:r>
            <a:r>
              <a:rPr lang="en-US" b="1" dirty="0" err="1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maturité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8">
            <a:extLst>
              <a:ext uri="{FF2B5EF4-FFF2-40B4-BE49-F238E27FC236}">
                <a16:creationId xmlns:a16="http://schemas.microsoft.com/office/drawing/2014/main" id="{7E2B7A3A-93D7-4269-A2A9-DF394A2E5628}"/>
              </a:ext>
            </a:extLst>
          </p:cNvPr>
          <p:cNvSpPr/>
          <p:nvPr/>
        </p:nvSpPr>
        <p:spPr>
          <a:xfrm>
            <a:off x="2797228" y="4547345"/>
            <a:ext cx="9109365" cy="1555413"/>
          </a:xfrm>
          <a:prstGeom prst="rect">
            <a:avLst/>
          </a:prstGeom>
          <a:solidFill>
            <a:srgbClr val="ECEE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5">
            <a:extLst>
              <a:ext uri="{FF2B5EF4-FFF2-40B4-BE49-F238E27FC236}">
                <a16:creationId xmlns:a16="http://schemas.microsoft.com/office/drawing/2014/main" id="{FC0A81BB-BF36-493E-9799-9CB130284FB1}"/>
              </a:ext>
            </a:extLst>
          </p:cNvPr>
          <p:cNvSpPr/>
          <p:nvPr/>
        </p:nvSpPr>
        <p:spPr>
          <a:xfrm>
            <a:off x="2755663" y="4664965"/>
            <a:ext cx="9051176" cy="13702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b="1" dirty="0">
                <a:solidFill>
                  <a:srgbClr val="0F2D5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Subventions </a:t>
            </a:r>
            <a:r>
              <a:rPr lang="en-US" b="1" dirty="0" err="1">
                <a:solidFill>
                  <a:srgbClr val="0F2D5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basées</a:t>
            </a:r>
            <a:r>
              <a:rPr lang="en-US" b="1" dirty="0">
                <a:solidFill>
                  <a:srgbClr val="0F2D5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sur la Performance (PBG)</a:t>
            </a:r>
          </a:p>
          <a:p>
            <a:endParaRPr lang="en-US" sz="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150 000 $ - 250 000 $  - </a:t>
            </a:r>
            <a:r>
              <a:rPr lang="fr-FR" sz="1600" b="1" u="sng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Contribution propre de 15 % du coût total du projet</a:t>
            </a:r>
          </a:p>
          <a:p>
            <a:endParaRPr lang="fr-FR" sz="5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5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Durée de mise en œuvre : 24 mois</a:t>
            </a:r>
          </a:p>
          <a:p>
            <a:endParaRPr lang="fr-FR" sz="5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Calendrier de décaissement : 1</a:t>
            </a:r>
            <a:r>
              <a:rPr lang="fr-FR" sz="1600" baseline="30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ère</a:t>
            </a:r>
            <a:r>
              <a:rPr lang="fr-FR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tranche de 30%, 2</a:t>
            </a:r>
            <a:r>
              <a:rPr lang="fr-FR" sz="1600" baseline="30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ème</a:t>
            </a:r>
            <a:r>
              <a:rPr lang="fr-FR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tranche de 70%</a:t>
            </a:r>
            <a:endParaRPr lang="en-US" sz="16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0" y="201168"/>
            <a:ext cx="1600200" cy="704088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7440" y="6144768"/>
            <a:ext cx="7434072" cy="530352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02920" y="292608"/>
            <a:ext cx="89611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2E3A4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Pays </a:t>
            </a:r>
            <a:r>
              <a:rPr lang="en-US" sz="3400" b="1" dirty="0" err="1">
                <a:solidFill>
                  <a:srgbClr val="2E3A4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éligible</a:t>
            </a:r>
            <a:endParaRPr lang="en-US" sz="3400" b="1" dirty="0">
              <a:solidFill>
                <a:srgbClr val="2E3A45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</p:txBody>
      </p:sp>
      <p:sp>
        <p:nvSpPr>
          <p:cNvPr id="5" name="Shape 1"/>
          <p:cNvSpPr/>
          <p:nvPr/>
        </p:nvSpPr>
        <p:spPr>
          <a:xfrm>
            <a:off x="502920" y="2952542"/>
            <a:ext cx="11155680" cy="2734887"/>
          </a:xfrm>
          <a:prstGeom prst="roundRect">
            <a:avLst>
              <a:gd name="adj" fmla="val 7742"/>
            </a:avLst>
          </a:prstGeom>
          <a:solidFill>
            <a:srgbClr val="ECEEF0"/>
          </a:solidFill>
          <a:ln/>
        </p:spPr>
      </p:sp>
      <p:sp>
        <p:nvSpPr>
          <p:cNvPr id="6" name="Text 2"/>
          <p:cNvSpPr/>
          <p:nvPr/>
        </p:nvSpPr>
        <p:spPr>
          <a:xfrm>
            <a:off x="658784" y="3429000"/>
            <a:ext cx="10843952" cy="213637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fr-FR" sz="6600" b="1" dirty="0">
                <a:solidFill>
                  <a:srgbClr val="1F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 - MEG - PBG : Mauritanie</a:t>
            </a:r>
          </a:p>
          <a:p>
            <a:pPr algn="ctr"/>
            <a:endParaRPr lang="fr-FR" sz="3200" b="1" dirty="0">
              <a:solidFill>
                <a:srgbClr val="1FA84C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0BEC281-CE37-4E43-B6E1-C2CACC9369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6076" y="74953"/>
            <a:ext cx="3018905" cy="301890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0" y="201168"/>
            <a:ext cx="1600200" cy="704088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7440" y="6144768"/>
            <a:ext cx="7434072" cy="530352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02920" y="292608"/>
            <a:ext cx="89611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2E3A4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Groupes cibles</a:t>
            </a:r>
          </a:p>
        </p:txBody>
      </p:sp>
      <p:sp>
        <p:nvSpPr>
          <p:cNvPr id="5" name="Shape 1"/>
          <p:cNvSpPr/>
          <p:nvPr/>
        </p:nvSpPr>
        <p:spPr>
          <a:xfrm>
            <a:off x="1280159" y="1417320"/>
            <a:ext cx="9526385" cy="1737360"/>
          </a:xfrm>
          <a:prstGeom prst="rect">
            <a:avLst/>
          </a:prstGeom>
          <a:solidFill>
            <a:srgbClr val="F2F5FB"/>
          </a:solidFill>
          <a:ln w="25400">
            <a:solidFill>
              <a:srgbClr val="1FA84C"/>
            </a:solidFill>
            <a:prstDash val="solid"/>
          </a:ln>
        </p:spPr>
      </p:sp>
      <p:sp>
        <p:nvSpPr>
          <p:cNvPr id="6" name="Text 2"/>
          <p:cNvSpPr/>
          <p:nvPr/>
        </p:nvSpPr>
        <p:spPr>
          <a:xfrm>
            <a:off x="1463039" y="1417320"/>
            <a:ext cx="9185565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0F2D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Start-ups &amp; PMEs
</a:t>
            </a:r>
            <a:r>
              <a:rPr lang="en-US" dirty="0">
                <a:solidFill>
                  <a:srgbClr val="0F2D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Enregistrées et </a:t>
            </a:r>
            <a:r>
              <a:rPr lang="en-US" sz="1800" dirty="0">
                <a:solidFill>
                  <a:srgbClr val="0F2D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actives dans le secteur solaire hors réseau</a:t>
            </a:r>
            <a:endParaRPr lang="en-US" sz="2600" dirty="0"/>
          </a:p>
        </p:txBody>
      </p:sp>
      <p:sp>
        <p:nvSpPr>
          <p:cNvPr id="9" name="Shape 5"/>
          <p:cNvSpPr/>
          <p:nvPr/>
        </p:nvSpPr>
        <p:spPr>
          <a:xfrm>
            <a:off x="1280160" y="3429000"/>
            <a:ext cx="9526384" cy="1737360"/>
          </a:xfrm>
          <a:prstGeom prst="rect">
            <a:avLst/>
          </a:prstGeom>
          <a:solidFill>
            <a:srgbClr val="F2F5FB"/>
          </a:solidFill>
          <a:ln w="25400">
            <a:solidFill>
              <a:srgbClr val="1FA84C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1463040" y="3429000"/>
            <a:ext cx="9185564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2000" dirty="0">
                <a:solidFill>
                  <a:srgbClr val="0F2D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Entreprises </a:t>
            </a:r>
            <a:r>
              <a:rPr lang="en-US" sz="2200" b="1" dirty="0">
                <a:solidFill>
                  <a:srgbClr val="0F2D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détenues et/ou dirigées par des femmes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8270CA-CC6C-205A-2685-93BF205F1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B9C39-759A-9142-C5F4-C90BF562D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565" y="216131"/>
            <a:ext cx="10515600" cy="735676"/>
          </a:xfrm>
        </p:spPr>
        <p:txBody>
          <a:bodyPr>
            <a:normAutofit/>
          </a:bodyPr>
          <a:lstStyle/>
          <a:p>
            <a:r>
              <a:rPr lang="fr-FR" sz="3400" b="1" dirty="0">
                <a:solidFill>
                  <a:srgbClr val="2E3A4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Exigences des produits : autonomes hors réseau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56A07E-2AFF-258D-B277-AEB7C83E381C}"/>
              </a:ext>
            </a:extLst>
          </p:cNvPr>
          <p:cNvSpPr/>
          <p:nvPr/>
        </p:nvSpPr>
        <p:spPr>
          <a:xfrm>
            <a:off x="1128810" y="1804296"/>
            <a:ext cx="9709921" cy="17832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rgbClr val="002060"/>
                </a:solidFill>
                <a:latin typeface="Aptos Display" panose="020B0004020202020204" pitchFamily="34" charset="0"/>
              </a:rPr>
              <a:t>Lanternes solaires et systèmes solaires domestiques</a:t>
            </a:r>
          </a:p>
          <a:p>
            <a:pPr algn="ctr"/>
            <a:r>
              <a:rPr lang="fr-FR" sz="2400" dirty="0">
                <a:solidFill>
                  <a:srgbClr val="002060"/>
                </a:solidFill>
                <a:latin typeface="Aptos Display" panose="020B0004020202020204" pitchFamily="34" charset="0"/>
              </a:rPr>
              <a:t>d'une puissance maximale de 350 Wc doivent être certifiés VeraSol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6184F0-0138-DC96-5D89-00919DDDEEE3}"/>
              </a:ext>
            </a:extLst>
          </p:cNvPr>
          <p:cNvSpPr/>
          <p:nvPr/>
        </p:nvSpPr>
        <p:spPr>
          <a:xfrm>
            <a:off x="1128811" y="4162097"/>
            <a:ext cx="4530584" cy="16069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FR" sz="3200" b="1" noProof="0" dirty="0">
                <a:solidFill>
                  <a:srgbClr val="002060"/>
                </a:solidFill>
                <a:latin typeface="Aptos Display" panose="020B0004020202020204" pitchFamily="34" charset="0"/>
              </a:rPr>
              <a:t>Utilisation productive</a:t>
            </a:r>
          </a:p>
          <a:p>
            <a:pPr lvl="0" algn="ctr"/>
            <a:r>
              <a:rPr lang="fr-FR" sz="1600" noProof="0" dirty="0">
                <a:solidFill>
                  <a:srgbClr val="002060"/>
                </a:solidFill>
                <a:latin typeface="Aptos Display" panose="020B0004020202020204" pitchFamily="34" charset="0"/>
              </a:rPr>
              <a:t>d'une capacité de moins ou plus de 350 Wc doivent être testés par VeraSol ou certifiés IEC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1C7DE7-5796-222E-8826-CDC28226A366}"/>
              </a:ext>
            </a:extLst>
          </p:cNvPr>
          <p:cNvSpPr/>
          <p:nvPr/>
        </p:nvSpPr>
        <p:spPr>
          <a:xfrm>
            <a:off x="5893724" y="4162097"/>
            <a:ext cx="4945007" cy="16069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FR" sz="2800" b="1" noProof="0" dirty="0">
                <a:solidFill>
                  <a:srgbClr val="002060"/>
                </a:solidFill>
                <a:latin typeface="Aptos Display" panose="020B0004020202020204" pitchFamily="34" charset="0"/>
              </a:rPr>
              <a:t>Les systèmes destinés aux Institutions </a:t>
            </a:r>
            <a:r>
              <a:rPr lang="fr-FR" sz="2800" b="1" dirty="0">
                <a:solidFill>
                  <a:srgbClr val="002060"/>
                </a:solidFill>
                <a:latin typeface="Aptos Display" panose="020B0004020202020204" pitchFamily="34" charset="0"/>
              </a:rPr>
              <a:t>P</a:t>
            </a:r>
            <a:r>
              <a:rPr lang="fr-FR" sz="2800" b="1" noProof="0" dirty="0" err="1">
                <a:solidFill>
                  <a:srgbClr val="002060"/>
                </a:solidFill>
                <a:latin typeface="Aptos Display" panose="020B0004020202020204" pitchFamily="34" charset="0"/>
              </a:rPr>
              <a:t>ubliques</a:t>
            </a:r>
            <a:r>
              <a:rPr lang="fr-FR" sz="2800" b="1" noProof="0" dirty="0">
                <a:solidFill>
                  <a:srgbClr val="002060"/>
                </a:solidFill>
                <a:latin typeface="Aptos Display" panose="020B0004020202020204" pitchFamily="34" charset="0"/>
              </a:rPr>
              <a:t> rurales</a:t>
            </a:r>
          </a:p>
          <a:p>
            <a:pPr lvl="0" algn="ctr"/>
            <a:r>
              <a:rPr lang="fr-FR" sz="1600" noProof="0" dirty="0">
                <a:solidFill>
                  <a:srgbClr val="002060"/>
                </a:solidFill>
                <a:latin typeface="Aptos Display" panose="020B0004020202020204" pitchFamily="34" charset="0"/>
              </a:rPr>
              <a:t>d'une puissance supérieure à 350 Wc, y compris toutes les composantes,  doivent être certifiés IEC</a:t>
            </a:r>
          </a:p>
        </p:txBody>
      </p:sp>
    </p:spTree>
    <p:extLst>
      <p:ext uri="{BB962C8B-B14F-4D97-AF65-F5344CB8AC3E}">
        <p14:creationId xmlns:p14="http://schemas.microsoft.com/office/powerpoint/2010/main" val="398189351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B723C5-5521-86F7-3ED0-D13E25C92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8816A-7077-6B84-9000-D58EC699B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132" y="228600"/>
            <a:ext cx="10515600" cy="889104"/>
          </a:xfrm>
        </p:spPr>
        <p:txBody>
          <a:bodyPr>
            <a:normAutofit/>
          </a:bodyPr>
          <a:lstStyle/>
          <a:p>
            <a:r>
              <a:rPr lang="fr-FR" b="1" noProof="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Base de données des produits VeraSol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BEA1E57-0ABD-7B10-3D36-7C595A57FC4E}"/>
              </a:ext>
            </a:extLst>
          </p:cNvPr>
          <p:cNvSpPr/>
          <p:nvPr/>
        </p:nvSpPr>
        <p:spPr>
          <a:xfrm>
            <a:off x="483187" y="1287679"/>
            <a:ext cx="3696927" cy="204678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numCol="1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5">
              <a:defRPr/>
            </a:pPr>
            <a:r>
              <a:rPr lang="fr-FR" sz="2000" b="1" noProof="0" dirty="0">
                <a:solidFill>
                  <a:schemeClr val="accent2"/>
                </a:solidFill>
                <a:latin typeface="Aptos Display" panose="020B0004020202020204" pitchFamily="34" charset="0"/>
              </a:rPr>
              <a:t>Inscrivez-vous sur la plateforme VeraSol https://verasol.org/database/sign-up/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9632452-BCE2-8C30-F71B-B83DC9FDCB35}"/>
              </a:ext>
            </a:extLst>
          </p:cNvPr>
          <p:cNvSpPr/>
          <p:nvPr/>
        </p:nvSpPr>
        <p:spPr>
          <a:xfrm>
            <a:off x="483188" y="1287679"/>
            <a:ext cx="568716" cy="723644"/>
          </a:xfrm>
          <a:prstGeom prst="round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3600" b="1" noProof="0" dirty="0">
                <a:solidFill>
                  <a:prstClr val="white"/>
                </a:solidFill>
                <a:latin typeface="Aptos Display" panose="020B0004020202020204" pitchFamily="34" charset="0"/>
              </a:rPr>
              <a:t>1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0B0004020202020204" pitchFamily="34" charset="0"/>
            </a:endParaRPr>
          </a:p>
        </p:txBody>
      </p:sp>
      <p:pic>
        <p:nvPicPr>
          <p:cNvPr id="12" name="Picture 11">
            <a:hlinkClick r:id="rId2"/>
            <a:extLst>
              <a:ext uri="{FF2B5EF4-FFF2-40B4-BE49-F238E27FC236}">
                <a16:creationId xmlns:a16="http://schemas.microsoft.com/office/drawing/2014/main" id="{E9A8FA27-ABB7-78EF-750C-0BB24909ED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1539" y="1287679"/>
            <a:ext cx="7443524" cy="5029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22903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DEB5C9-0D35-A687-5D4A-190B04F48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FD3A8-3084-1FC1-73DA-39182C11B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132" y="228600"/>
            <a:ext cx="10515600" cy="889104"/>
          </a:xfrm>
        </p:spPr>
        <p:txBody>
          <a:bodyPr>
            <a:normAutofit/>
          </a:bodyPr>
          <a:lstStyle/>
          <a:p>
            <a:r>
              <a:rPr lang="fr-FR" b="1" noProof="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Base de données des produits VeraSol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7D19809-497D-F569-9620-23A4D9ADB2F8}"/>
              </a:ext>
            </a:extLst>
          </p:cNvPr>
          <p:cNvSpPr/>
          <p:nvPr/>
        </p:nvSpPr>
        <p:spPr>
          <a:xfrm>
            <a:off x="483187" y="1287679"/>
            <a:ext cx="3696927" cy="204678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numCol="1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5">
              <a:defRPr/>
            </a:pPr>
            <a:r>
              <a:rPr lang="fr-FR" sz="2000" b="1" noProof="0" dirty="0">
                <a:solidFill>
                  <a:schemeClr val="accent2"/>
                </a:solidFill>
                <a:latin typeface="Aptos Display" panose="020B0004020202020204" pitchFamily="34" charset="0"/>
              </a:rPr>
              <a:t>Connectez-vous et accédez à la base de données des kits solaires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57AB655-986F-6607-E8DE-5EFDC88EE262}"/>
              </a:ext>
            </a:extLst>
          </p:cNvPr>
          <p:cNvSpPr/>
          <p:nvPr/>
        </p:nvSpPr>
        <p:spPr>
          <a:xfrm>
            <a:off x="483188" y="1287679"/>
            <a:ext cx="568716" cy="723644"/>
          </a:xfrm>
          <a:prstGeom prst="round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3600" b="1" noProof="0" dirty="0">
                <a:solidFill>
                  <a:prstClr val="white"/>
                </a:solidFill>
                <a:latin typeface="Aptos Display" panose="020B0004020202020204" pitchFamily="34" charset="0"/>
              </a:rPr>
              <a:t>2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0B0004020202020204" pitchFamily="34" charset="0"/>
            </a:endParaRPr>
          </a:p>
        </p:txBody>
      </p:sp>
      <p:pic>
        <p:nvPicPr>
          <p:cNvPr id="3" name="Picture 2">
            <a:hlinkClick r:id="rId2"/>
            <a:extLst>
              <a:ext uri="{FF2B5EF4-FFF2-40B4-BE49-F238E27FC236}">
                <a16:creationId xmlns:a16="http://schemas.microsoft.com/office/drawing/2014/main" id="{72C40082-1785-6A41-8B2E-AB4CFAA6A1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1539" y="1287679"/>
            <a:ext cx="7666640" cy="4981072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D176C7B-0EE6-AD52-7FA2-1382F6A9155C}"/>
              </a:ext>
            </a:extLst>
          </p:cNvPr>
          <p:cNvSpPr/>
          <p:nvPr/>
        </p:nvSpPr>
        <p:spPr>
          <a:xfrm>
            <a:off x="5860730" y="5747658"/>
            <a:ext cx="1055709" cy="357510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0B0004020202020204" pitchFamily="34" charset="0"/>
            </a:endParaRPr>
          </a:p>
        </p:txBody>
      </p:sp>
      <p:pic>
        <p:nvPicPr>
          <p:cNvPr id="7" name="Graphic 6" descr="Line arrow: Counter-clockwise curve with solid fill">
            <a:extLst>
              <a:ext uri="{FF2B5EF4-FFF2-40B4-BE49-F238E27FC236}">
                <a16:creationId xmlns:a16="http://schemas.microsoft.com/office/drawing/2014/main" id="{C3031B3A-7973-16F0-B757-DB9025E88CD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9146621">
            <a:off x="4404716" y="4710065"/>
            <a:ext cx="1522836" cy="1522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55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5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8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uiExpand="1" build="allAtOnce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990EC-ECFB-EBCA-C54A-6AF6C44FB8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hlinkClick r:id="rId2"/>
            <a:extLst>
              <a:ext uri="{FF2B5EF4-FFF2-40B4-BE49-F238E27FC236}">
                <a16:creationId xmlns:a16="http://schemas.microsoft.com/office/drawing/2014/main" id="{11A0114E-91DF-4247-983A-F156D70B220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65"/>
          <a:stretch>
            <a:fillRect/>
          </a:stretch>
        </p:blipFill>
        <p:spPr>
          <a:xfrm>
            <a:off x="4514850" y="1241916"/>
            <a:ext cx="7623327" cy="49091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E57591-D872-E431-469F-E4332B0DA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132" y="228600"/>
            <a:ext cx="10515600" cy="889104"/>
          </a:xfrm>
        </p:spPr>
        <p:txBody>
          <a:bodyPr>
            <a:normAutofit/>
          </a:bodyPr>
          <a:lstStyle/>
          <a:p>
            <a:r>
              <a:rPr lang="fr-FR" b="1" noProof="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Base de données des produits VeraSol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3D26206-AD10-CCE3-D9AD-A86886D1A16E}"/>
              </a:ext>
            </a:extLst>
          </p:cNvPr>
          <p:cNvSpPr/>
          <p:nvPr/>
        </p:nvSpPr>
        <p:spPr>
          <a:xfrm>
            <a:off x="483187" y="1287679"/>
            <a:ext cx="3696927" cy="204678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numCol="1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5">
              <a:defRPr/>
            </a:pPr>
            <a:r>
              <a:rPr lang="fr-FR" sz="2000" b="1" noProof="0" dirty="0">
                <a:solidFill>
                  <a:schemeClr val="accent2"/>
                </a:solidFill>
                <a:latin typeface="Aptos Display" panose="020B0004020202020204" pitchFamily="34" charset="0"/>
              </a:rPr>
              <a:t>Consultez la base de données des kits solaires (202) et filtrez par marque ou fournisseur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E6236FB-743E-B9FF-BC76-3640EF741C2F}"/>
              </a:ext>
            </a:extLst>
          </p:cNvPr>
          <p:cNvSpPr/>
          <p:nvPr/>
        </p:nvSpPr>
        <p:spPr>
          <a:xfrm>
            <a:off x="483188" y="1287679"/>
            <a:ext cx="568716" cy="723644"/>
          </a:xfrm>
          <a:prstGeom prst="round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0B0004020202020204" pitchFamily="34" charset="0"/>
              </a:rPr>
              <a:t>3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0D7EE7E-861C-A0EF-86B1-DAE3DAEADFE9}"/>
              </a:ext>
            </a:extLst>
          </p:cNvPr>
          <p:cNvSpPr/>
          <p:nvPr/>
        </p:nvSpPr>
        <p:spPr>
          <a:xfrm>
            <a:off x="7300913" y="2206935"/>
            <a:ext cx="671512" cy="213131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0B00040202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5249EE5-59C4-5085-CC13-D0EA774D7289}"/>
              </a:ext>
            </a:extLst>
          </p:cNvPr>
          <p:cNvSpPr/>
          <p:nvPr/>
        </p:nvSpPr>
        <p:spPr>
          <a:xfrm>
            <a:off x="5795783" y="3428999"/>
            <a:ext cx="1505130" cy="213131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1884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a16="http://schemas.microsoft.com/office/drawing/2014/main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3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6ABA5E-E52F-A204-B0C8-B322C212C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hlinkClick r:id="rId2"/>
            <a:extLst>
              <a:ext uri="{FF2B5EF4-FFF2-40B4-BE49-F238E27FC236}">
                <a16:creationId xmlns:a16="http://schemas.microsoft.com/office/drawing/2014/main" id="{047DB9EB-A8BB-F2BA-C482-870BB0CA42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02"/>
          <a:stretch>
            <a:fillRect/>
          </a:stretch>
        </p:blipFill>
        <p:spPr>
          <a:xfrm>
            <a:off x="4694646" y="1241916"/>
            <a:ext cx="7434881" cy="5116022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6F91A1B-5152-723B-F442-77C815DD9DC0}"/>
              </a:ext>
            </a:extLst>
          </p:cNvPr>
          <p:cNvSpPr/>
          <p:nvPr/>
        </p:nvSpPr>
        <p:spPr>
          <a:xfrm>
            <a:off x="483187" y="1287679"/>
            <a:ext cx="3696927" cy="204678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numCol="1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5">
              <a:defRPr/>
            </a:pPr>
            <a:r>
              <a:rPr lang="fr-FR" sz="2000" b="1" noProof="0" dirty="0">
                <a:solidFill>
                  <a:schemeClr val="accent2"/>
                </a:solidFill>
                <a:latin typeface="Aptos Display" panose="020B0004020202020204" pitchFamily="34" charset="0"/>
              </a:rPr>
              <a:t>Cliquez sur le produit sélectionné, vérifiez la date d'expiration et téléchargez le certificat VeraSol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3954C1-D858-C15F-84DC-4BA720E8B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132" y="228600"/>
            <a:ext cx="10515600" cy="889104"/>
          </a:xfrm>
        </p:spPr>
        <p:txBody>
          <a:bodyPr>
            <a:normAutofit/>
          </a:bodyPr>
          <a:lstStyle/>
          <a:p>
            <a:r>
              <a:rPr lang="fr-FR" b="1" noProof="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Base de données des produits VeraSol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F09E189-4736-BFCF-2DC6-E2F0A570B39B}"/>
              </a:ext>
            </a:extLst>
          </p:cNvPr>
          <p:cNvSpPr/>
          <p:nvPr/>
        </p:nvSpPr>
        <p:spPr>
          <a:xfrm>
            <a:off x="483188" y="1287679"/>
            <a:ext cx="568716" cy="723644"/>
          </a:xfrm>
          <a:prstGeom prst="round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3600" b="1" noProof="0" dirty="0">
                <a:solidFill>
                  <a:prstClr val="white"/>
                </a:solidFill>
                <a:latin typeface="Aptos Display" panose="020B0004020202020204" pitchFamily="34" charset="0"/>
              </a:rPr>
              <a:t>4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0B0004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07F52BD-0265-6860-1E46-9969BB20DE61}"/>
              </a:ext>
            </a:extLst>
          </p:cNvPr>
          <p:cNvSpPr/>
          <p:nvPr/>
        </p:nvSpPr>
        <p:spPr>
          <a:xfrm>
            <a:off x="6979445" y="3298747"/>
            <a:ext cx="1243012" cy="358853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0B00040202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031E2B7-2C3A-FE40-ABD9-162F08E1100F}"/>
              </a:ext>
            </a:extLst>
          </p:cNvPr>
          <p:cNvSpPr/>
          <p:nvPr/>
        </p:nvSpPr>
        <p:spPr>
          <a:xfrm>
            <a:off x="6081713" y="3143250"/>
            <a:ext cx="540543" cy="176928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2850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a16="http://schemas.microsoft.com/office/drawing/2014/main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3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9163AC4-7375-D54E-1FF6-BC79B6D8C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258" y="157308"/>
            <a:ext cx="10515600" cy="740468"/>
          </a:xfrm>
        </p:spPr>
        <p:txBody>
          <a:bodyPr>
            <a:normAutofit/>
          </a:bodyPr>
          <a:lstStyle/>
          <a:p>
            <a:r>
              <a:rPr lang="en-US" sz="3400" b="1" dirty="0" err="1">
                <a:solidFill>
                  <a:srgbClr val="2E3A4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Dépenses</a:t>
            </a:r>
            <a:r>
              <a:rPr lang="en-US" sz="3400" b="1" dirty="0">
                <a:solidFill>
                  <a:srgbClr val="2E3A4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3400" b="1" dirty="0" err="1">
                <a:solidFill>
                  <a:srgbClr val="2E3A4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éligibles</a:t>
            </a:r>
            <a:r>
              <a:rPr lang="en-US" sz="3400" b="1" dirty="0">
                <a:solidFill>
                  <a:srgbClr val="2E3A4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au </a:t>
            </a:r>
            <a:r>
              <a:rPr lang="en-US" sz="3400" b="1" dirty="0" err="1">
                <a:solidFill>
                  <a:srgbClr val="2E3A4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financement</a:t>
            </a:r>
            <a:endParaRPr lang="en-GB" sz="3400" b="1" dirty="0">
              <a:solidFill>
                <a:srgbClr val="2E3A45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9C402E5-DC0B-5B08-EB3B-FE36BDFC7258}"/>
              </a:ext>
            </a:extLst>
          </p:cNvPr>
          <p:cNvSpPr txBox="1"/>
          <p:nvPr/>
        </p:nvSpPr>
        <p:spPr>
          <a:xfrm>
            <a:off x="152400" y="902524"/>
            <a:ext cx="11667067" cy="574516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57200" indent="-457200">
              <a:lnSpc>
                <a:spcPts val="28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Produits éligibles destinés à la constitution ou au renforcement des stocks.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ts val="28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Matériel informatique et petits équipements (ordinateurs, téléphones, équipements </a:t>
            </a:r>
            <a:r>
              <a:rPr lang="fr-FR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Pay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-As-You-Go, etc.).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ts val="28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Logiciels (logiciels de comptabilité, plateformes </a:t>
            </a:r>
            <a:r>
              <a:rPr lang="fr-FR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Pay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-As-You-Go, etc.) nécessaires à la mise en œuvre du projet.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ts val="28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Salaires du personnel affecté au projet et honoraires de consultants (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20 % du budget total).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ts val="28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Frais liés aux certifications, aux droits d'auteur, aux brevets, ainsi qu'à l'obtention des autorisations et permis nécessaires.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ts val="28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Dépenses de communication, de sensibilisation des consommateurs, de marketing, de vente et de distribution visant à promouvoir la technologie, le produit ou le service financé.</a:t>
            </a:r>
          </a:p>
          <a:p>
            <a:pPr marL="457200" indent="-457200">
              <a:lnSpc>
                <a:spcPts val="28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Études de faisabilité et d'accès au marché, conseils juridiques relatifs à l'entrée sur le marché, assistance fiscale, ainsi que tout autre appui technique nécessaire au développement du projet.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ts val="28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Autres dépenses directement liées à la mise en œuvre du projet, sous réserve de l'approbation du Comité d'Investissement (IC) et dans la limite de 20 % du budget total.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37114382"/>
      </p:ext>
    </p:extLst>
  </p:cSld>
  <p:clrMapOvr>
    <a:masterClrMapping/>
  </p:clrMapOvr>
  <p:transition spd="slow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9163AC4-7375-D54E-1FF6-BC79B6D8C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34" y="0"/>
            <a:ext cx="10515600" cy="773719"/>
          </a:xfrm>
        </p:spPr>
        <p:txBody>
          <a:bodyPr>
            <a:normAutofit/>
          </a:bodyPr>
          <a:lstStyle/>
          <a:p>
            <a:r>
              <a:rPr lang="en-US" sz="3400" b="1" dirty="0" err="1">
                <a:solidFill>
                  <a:srgbClr val="2E3A4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Dépenses</a:t>
            </a:r>
            <a:r>
              <a:rPr lang="en-US" sz="3400" b="1" dirty="0">
                <a:solidFill>
                  <a:srgbClr val="2E3A4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3400" b="1" dirty="0" err="1">
                <a:solidFill>
                  <a:srgbClr val="2E3A4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inéligibles</a:t>
            </a:r>
            <a:endParaRPr lang="en-GB" sz="3400" b="1" dirty="0">
              <a:solidFill>
                <a:srgbClr val="2E3A45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DDC9379B-748B-4EFA-A5AD-58D38A419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566" y="649424"/>
            <a:ext cx="11590868" cy="5559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fr-FR" alt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Provisions et charges constituées pour couvrir des pertes potentielles ou le remboursement de dettes.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fr-FR" alt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Dépenses déjà financées par une autre subvention, un autre programme ou une autre institution.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fr-FR" alt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Frais bancaires, frais et pertes liés aux opérations de change, ainsi que les pénalités et intérêts de retard.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fr-FR" alt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Achat ou location de terrains ou de bâtiments, y compris les travaux de rénovation, ainsi que l'acquisition de véhicules.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fr-FR" alt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Décaissements en espèces (cadeaux, dons, gratifications ou autres paiements similaires).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fr-FR" alt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Dépenses engagées avant la date de signature de l'accord de financement.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fr-FR" alt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Dépenses portant sur des produits non éligibles, notamment les composants solaires, les batteries, les onduleurs, les régulateurs de charge, les mini-réseaux, les centrales solaires raccordées au réseau (on-</a:t>
            </a:r>
            <a:r>
              <a:rPr lang="fr-FR" altLang="fr-FR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grid</a:t>
            </a:r>
            <a:r>
              <a:rPr lang="fr-FR" alt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ainsi que tout autre équipement exclu par le programme.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fr-FR" altLang="fr-FR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Toute autre dépense ou activité interdite par les politiques de la Banque mondiale, notamment celles liées à la dégradation de l'environnement, au financement du terrorisme ou à toute autre activité non conforme aux politiques et exigences applicables. </a:t>
            </a:r>
          </a:p>
        </p:txBody>
      </p:sp>
    </p:spTree>
    <p:extLst>
      <p:ext uri="{BB962C8B-B14F-4D97-AF65-F5344CB8AC3E}">
        <p14:creationId xmlns:p14="http://schemas.microsoft.com/office/powerpoint/2010/main" val="1358586705"/>
      </p:ext>
    </p:extLst>
  </p:cSld>
  <p:clrMapOvr>
    <a:masterClrMapping/>
  </p:clrMapOvr>
  <p:transition spd="slow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42093-A03D-AC61-36CE-0956199E39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7236159-E062-D162-79EF-F16B5DEAC4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392" b="30627"/>
          <a:stretch>
            <a:fillRect/>
          </a:stretch>
        </p:blipFill>
        <p:spPr>
          <a:xfrm>
            <a:off x="323130" y="887464"/>
            <a:ext cx="11440314" cy="5334687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9956BC6-B030-CDC1-027B-98AFC663B6B6}"/>
              </a:ext>
            </a:extLst>
          </p:cNvPr>
          <p:cNvSpPr txBox="1">
            <a:spLocks/>
          </p:cNvSpPr>
          <p:nvPr/>
        </p:nvSpPr>
        <p:spPr bwMode="gray">
          <a:xfrm>
            <a:off x="323132" y="1746298"/>
            <a:ext cx="11440314" cy="4613252"/>
          </a:xfrm>
          <a:custGeom>
            <a:avLst/>
            <a:gdLst>
              <a:gd name="connsiteX0" fmla="*/ 0 w 8893865"/>
              <a:gd name="connsiteY0" fmla="*/ 0 h 4416854"/>
              <a:gd name="connsiteX1" fmla="*/ 8893865 w 8893865"/>
              <a:gd name="connsiteY1" fmla="*/ 0 h 4416854"/>
              <a:gd name="connsiteX2" fmla="*/ 8893865 w 8893865"/>
              <a:gd name="connsiteY2" fmla="*/ 4416854 h 4416854"/>
              <a:gd name="connsiteX3" fmla="*/ 0 w 8893865"/>
              <a:gd name="connsiteY3" fmla="*/ 4416854 h 4416854"/>
              <a:gd name="connsiteX0" fmla="*/ 0 w 8893865"/>
              <a:gd name="connsiteY0" fmla="*/ 0 h 4416854"/>
              <a:gd name="connsiteX1" fmla="*/ 8893865 w 8893865"/>
              <a:gd name="connsiteY1" fmla="*/ 0 h 4416854"/>
              <a:gd name="connsiteX2" fmla="*/ 8893865 w 8893865"/>
              <a:gd name="connsiteY2" fmla="*/ 4416854 h 4416854"/>
              <a:gd name="connsiteX3" fmla="*/ 1459139 w 8893865"/>
              <a:gd name="connsiteY3" fmla="*/ 4292715 h 4416854"/>
              <a:gd name="connsiteX4" fmla="*/ 0 w 8893865"/>
              <a:gd name="connsiteY4" fmla="*/ 0 h 4416854"/>
              <a:gd name="connsiteX0" fmla="*/ 0 w 7438883"/>
              <a:gd name="connsiteY0" fmla="*/ 0 h 4421629"/>
              <a:gd name="connsiteX1" fmla="*/ 7438883 w 7438883"/>
              <a:gd name="connsiteY1" fmla="*/ 4775 h 4421629"/>
              <a:gd name="connsiteX2" fmla="*/ 7438883 w 7438883"/>
              <a:gd name="connsiteY2" fmla="*/ 4421629 h 4421629"/>
              <a:gd name="connsiteX3" fmla="*/ 4157 w 7438883"/>
              <a:gd name="connsiteY3" fmla="*/ 4297490 h 4421629"/>
              <a:gd name="connsiteX4" fmla="*/ 0 w 7438883"/>
              <a:gd name="connsiteY4" fmla="*/ 0 h 4421629"/>
              <a:gd name="connsiteX0" fmla="*/ 4976038 w 7434726"/>
              <a:gd name="connsiteY0" fmla="*/ 539523 h 4416854"/>
              <a:gd name="connsiteX1" fmla="*/ 7434726 w 7434726"/>
              <a:gd name="connsiteY1" fmla="*/ 0 h 4416854"/>
              <a:gd name="connsiteX2" fmla="*/ 7434726 w 7434726"/>
              <a:gd name="connsiteY2" fmla="*/ 4416854 h 4416854"/>
              <a:gd name="connsiteX3" fmla="*/ 0 w 7434726"/>
              <a:gd name="connsiteY3" fmla="*/ 4292715 h 4416854"/>
              <a:gd name="connsiteX4" fmla="*/ 4976038 w 7434726"/>
              <a:gd name="connsiteY4" fmla="*/ 539523 h 4416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34726" h="4416854">
                <a:moveTo>
                  <a:pt x="4976038" y="539523"/>
                </a:moveTo>
                <a:lnTo>
                  <a:pt x="7434726" y="0"/>
                </a:lnTo>
                <a:lnTo>
                  <a:pt x="7434726" y="4416854"/>
                </a:lnTo>
                <a:lnTo>
                  <a:pt x="0" y="4292715"/>
                </a:lnTo>
                <a:cubicBezTo>
                  <a:pt x="0" y="2820430"/>
                  <a:pt x="4976038" y="2011808"/>
                  <a:pt x="4976038" y="539523"/>
                </a:cubicBezTo>
                <a:close/>
              </a:path>
            </a:pathLst>
          </a:custGeom>
          <a:blipFill dpi="0" rotWithShape="1">
            <a:blip r:embed="rId3">
              <a:alphaModFix amt="80000"/>
            </a:blip>
            <a:srcRect/>
            <a:stretch>
              <a:fillRect l="-10" r="-10"/>
            </a:stretch>
          </a:blipFill>
        </p:spPr>
        <p:txBody>
          <a:bodyPr vert="horz" wrap="square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noProof="0" dirty="0"/>
              <a:t>		</a:t>
            </a:r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74164214-577B-8881-7524-28EFF46598F4}"/>
              </a:ext>
            </a:extLst>
          </p:cNvPr>
          <p:cNvSpPr txBox="1">
            <a:spLocks/>
          </p:cNvSpPr>
          <p:nvPr/>
        </p:nvSpPr>
        <p:spPr>
          <a:xfrm>
            <a:off x="5012012" y="2733121"/>
            <a:ext cx="6751434" cy="28527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800" b="1" noProof="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Processus de candidature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C2BDC23-E782-4002-8EE9-94778427D00A}"/>
              </a:ext>
            </a:extLst>
          </p:cNvPr>
          <p:cNvSpPr txBox="1">
            <a:spLocks/>
          </p:cNvSpPr>
          <p:nvPr/>
        </p:nvSpPr>
        <p:spPr>
          <a:xfrm>
            <a:off x="1025611" y="5481302"/>
            <a:ext cx="10140777" cy="712437"/>
          </a:xfr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1800"/>
              </a:spcBef>
              <a:buFont typeface="Arial" pitchFamily="34" charset="0"/>
              <a:buNone/>
            </a:pPr>
            <a:r>
              <a:rPr lang="fr-FR" sz="3600" b="1" dirty="0">
                <a:solidFill>
                  <a:srgbClr val="FF0000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Date Limite de soumission : 11 Octobre 2026 </a:t>
            </a:r>
          </a:p>
        </p:txBody>
      </p:sp>
    </p:spTree>
    <p:extLst>
      <p:ext uri="{BB962C8B-B14F-4D97-AF65-F5344CB8AC3E}">
        <p14:creationId xmlns:p14="http://schemas.microsoft.com/office/powerpoint/2010/main" val="23305986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ogeap_page-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" y="-66501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ogeap_page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74320" y="320040"/>
            <a:ext cx="10058400" cy="5943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11480" y="438912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500" b="1">
                <a:solidFill>
                  <a:srgbClr val="082A69"/>
                </a:solidFill>
                <a:latin typeface="Arial"/>
              </a:rPr>
              <a:t>Principales étapes d'inscription sur www.rogeap.com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C73EA28-FDCF-44E9-987B-9076D24BE7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4655" y="2916865"/>
            <a:ext cx="2588087" cy="300179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8EA9999-4C10-48CB-AB05-05657429DE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916866"/>
            <a:ext cx="6004826" cy="319374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3949EA1-C283-43D4-99B2-2EFA8FA8AC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1887" y="3831266"/>
            <a:ext cx="1003625" cy="36975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ogeap_page-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96" y="2286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74320" y="320040"/>
            <a:ext cx="10058400" cy="5943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11480" y="438912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500" b="1" dirty="0" err="1">
                <a:solidFill>
                  <a:srgbClr val="082A69"/>
                </a:solidFill>
                <a:latin typeface="Arial"/>
              </a:rPr>
              <a:t>Principales</a:t>
            </a:r>
            <a:r>
              <a:rPr sz="2500" b="1" dirty="0">
                <a:solidFill>
                  <a:srgbClr val="082A69"/>
                </a:solidFill>
                <a:latin typeface="Arial"/>
              </a:rPr>
              <a:t> </a:t>
            </a:r>
            <a:r>
              <a:rPr sz="2500" b="1" dirty="0" err="1">
                <a:solidFill>
                  <a:srgbClr val="082A69"/>
                </a:solidFill>
                <a:latin typeface="Arial"/>
              </a:rPr>
              <a:t>étapes</a:t>
            </a:r>
            <a:r>
              <a:rPr sz="2500" b="1" dirty="0">
                <a:solidFill>
                  <a:srgbClr val="082A69"/>
                </a:solidFill>
                <a:latin typeface="Arial"/>
              </a:rPr>
              <a:t> </a:t>
            </a:r>
            <a:r>
              <a:rPr sz="2500" b="1" dirty="0" err="1">
                <a:solidFill>
                  <a:srgbClr val="082A69"/>
                </a:solidFill>
                <a:latin typeface="Arial"/>
              </a:rPr>
              <a:t>d'inscription</a:t>
            </a:r>
            <a:r>
              <a:rPr sz="2500" b="1" dirty="0">
                <a:solidFill>
                  <a:srgbClr val="082A69"/>
                </a:solidFill>
                <a:latin typeface="Arial"/>
              </a:rPr>
              <a:t> sur www.rogeap.com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0" y="201168"/>
            <a:ext cx="1600200" cy="704088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7440" y="6144768"/>
            <a:ext cx="7434072" cy="530352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02920" y="292608"/>
            <a:ext cx="89611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2E3A4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Processus de candidature</a:t>
            </a:r>
            <a:endParaRPr lang="en-US" sz="3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1"/>
          <p:cNvSpPr/>
          <p:nvPr/>
        </p:nvSpPr>
        <p:spPr>
          <a:xfrm>
            <a:off x="914400" y="3429000"/>
            <a:ext cx="10515600" cy="0"/>
          </a:xfrm>
          <a:prstGeom prst="line">
            <a:avLst/>
          </a:prstGeom>
          <a:noFill/>
          <a:ln w="31750">
            <a:solidFill>
              <a:srgbClr val="2E3A45"/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1417320" y="2011680"/>
            <a:ext cx="0" cy="1417320"/>
          </a:xfrm>
          <a:prstGeom prst="line">
            <a:avLst/>
          </a:prstGeom>
          <a:noFill/>
          <a:ln w="12700">
            <a:solidFill>
              <a:srgbClr val="D0D3D6"/>
            </a:solidFill>
            <a:prstDash val="solid"/>
          </a:ln>
        </p:spPr>
      </p:sp>
      <p:sp>
        <p:nvSpPr>
          <p:cNvPr id="7" name="Shape 3"/>
          <p:cNvSpPr/>
          <p:nvPr/>
        </p:nvSpPr>
        <p:spPr>
          <a:xfrm>
            <a:off x="1252728" y="3264408"/>
            <a:ext cx="329184" cy="329184"/>
          </a:xfrm>
          <a:prstGeom prst="ellipse">
            <a:avLst/>
          </a:prstGeom>
          <a:solidFill>
            <a:srgbClr val="FFFFFF"/>
          </a:solidFill>
          <a:ln w="38100">
            <a:solidFill>
              <a:srgbClr val="1FA84C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1428128" y="1971364"/>
            <a:ext cx="2880360" cy="6529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b="1" dirty="0">
                <a:solidFill>
                  <a:srgbClr val="1FA84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1  </a:t>
            </a:r>
            <a:r>
              <a:rPr lang="en-US" b="1" dirty="0">
                <a:solidFill>
                  <a:srgbClr val="2E3A4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Appel à manifestation d'intérêt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5"/>
          <p:cNvSpPr/>
          <p:nvPr/>
        </p:nvSpPr>
        <p:spPr>
          <a:xfrm>
            <a:off x="1439763" y="2692907"/>
            <a:ext cx="2880337" cy="40690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Enregistrement de l'entreprise</a:t>
            </a:r>
            <a:endParaRPr lang="en-US" sz="12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6"/>
          <p:cNvSpPr/>
          <p:nvPr/>
        </p:nvSpPr>
        <p:spPr>
          <a:xfrm>
            <a:off x="3703320" y="3429000"/>
            <a:ext cx="0" cy="1417320"/>
          </a:xfrm>
          <a:prstGeom prst="line">
            <a:avLst/>
          </a:prstGeom>
          <a:noFill/>
          <a:ln w="12700">
            <a:solidFill>
              <a:srgbClr val="D0D3D6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3538728" y="3264408"/>
            <a:ext cx="329184" cy="329184"/>
          </a:xfrm>
          <a:prstGeom prst="ellipse">
            <a:avLst/>
          </a:prstGeom>
          <a:solidFill>
            <a:srgbClr val="FFFFFF"/>
          </a:solidFill>
          <a:ln w="38100">
            <a:solidFill>
              <a:srgbClr val="1FA84C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3744055" y="4421120"/>
            <a:ext cx="3895335" cy="630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b="1" dirty="0">
                <a:solidFill>
                  <a:srgbClr val="1FA84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2  </a:t>
            </a:r>
            <a:r>
              <a:rPr lang="en-US" b="1" dirty="0">
                <a:solidFill>
                  <a:srgbClr val="2E3A4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Formation à l'entrepreneuriat et aux Entreprises SHR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9"/>
          <p:cNvSpPr/>
          <p:nvPr/>
        </p:nvSpPr>
        <p:spPr>
          <a:xfrm>
            <a:off x="3744055" y="5052048"/>
            <a:ext cx="4094847" cy="49833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Les entreprises présélectionnées sont invitées à la formation</a:t>
            </a:r>
            <a:endParaRPr lang="en-US" sz="12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10"/>
          <p:cNvSpPr/>
          <p:nvPr/>
        </p:nvSpPr>
        <p:spPr>
          <a:xfrm>
            <a:off x="5989320" y="2011680"/>
            <a:ext cx="0" cy="1417320"/>
          </a:xfrm>
          <a:prstGeom prst="line">
            <a:avLst/>
          </a:prstGeom>
          <a:noFill/>
          <a:ln w="12700">
            <a:solidFill>
              <a:srgbClr val="D0D3D6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5824728" y="3264408"/>
            <a:ext cx="329184" cy="329184"/>
          </a:xfrm>
          <a:prstGeom prst="ellipse">
            <a:avLst/>
          </a:prstGeom>
          <a:solidFill>
            <a:srgbClr val="FFFFFF"/>
          </a:solidFill>
          <a:ln w="38100">
            <a:solidFill>
              <a:srgbClr val="1FA84C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6094476" y="1768538"/>
            <a:ext cx="2880360" cy="43974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b="1" dirty="0">
                <a:solidFill>
                  <a:srgbClr val="1FA84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3  </a:t>
            </a:r>
            <a:r>
              <a:rPr lang="en-US" b="1" dirty="0">
                <a:solidFill>
                  <a:srgbClr val="2E3A4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Proposition complète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3"/>
          <p:cNvSpPr/>
          <p:nvPr/>
        </p:nvSpPr>
        <p:spPr>
          <a:xfrm>
            <a:off x="6309364" y="2304275"/>
            <a:ext cx="4937756" cy="50293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Les entreprises présélectionnées soumettent une proposition complète</a:t>
            </a:r>
          </a:p>
        </p:txBody>
      </p:sp>
      <p:sp>
        <p:nvSpPr>
          <p:cNvPr id="18" name="Shape 14"/>
          <p:cNvSpPr/>
          <p:nvPr/>
        </p:nvSpPr>
        <p:spPr>
          <a:xfrm>
            <a:off x="8275320" y="3429000"/>
            <a:ext cx="0" cy="1417320"/>
          </a:xfrm>
          <a:prstGeom prst="line">
            <a:avLst/>
          </a:prstGeom>
          <a:noFill/>
          <a:ln w="12700">
            <a:solidFill>
              <a:srgbClr val="D0D3D6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8110728" y="3264408"/>
            <a:ext cx="329184" cy="329184"/>
          </a:xfrm>
          <a:prstGeom prst="ellipse">
            <a:avLst/>
          </a:prstGeom>
          <a:solidFill>
            <a:srgbClr val="FFFFFF"/>
          </a:solidFill>
          <a:ln w="38100">
            <a:solidFill>
              <a:srgbClr val="1FA84C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8320618" y="4601926"/>
            <a:ext cx="2880360" cy="3291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b="1" dirty="0">
                <a:solidFill>
                  <a:srgbClr val="1FA84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4  </a:t>
            </a:r>
            <a:r>
              <a:rPr lang="en-US" b="1" dirty="0">
                <a:solidFill>
                  <a:srgbClr val="2E3A4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L'évaluation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17"/>
          <p:cNvSpPr/>
          <p:nvPr/>
        </p:nvSpPr>
        <p:spPr>
          <a:xfrm>
            <a:off x="8376299" y="5010080"/>
            <a:ext cx="3509619" cy="4372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Diligence raisonnable et soumission au comité d'investissement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2AE7E79F-B839-476F-93B1-0385F6761A1E}"/>
              </a:ext>
            </a:extLst>
          </p:cNvPr>
          <p:cNvSpPr txBox="1">
            <a:spLocks/>
          </p:cNvSpPr>
          <p:nvPr/>
        </p:nvSpPr>
        <p:spPr>
          <a:xfrm>
            <a:off x="233126" y="1316430"/>
            <a:ext cx="10917191" cy="454072"/>
          </a:xfrm>
        </p:spPr>
        <p:txBody>
          <a:bodyPr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1800"/>
              </a:spcBef>
              <a:buFont typeface="Arial" pitchFamily="34" charset="0"/>
              <a:buNone/>
            </a:pPr>
            <a:r>
              <a:rPr lang="fr-FR" sz="3600" b="1" dirty="0">
                <a:solidFill>
                  <a:srgbClr val="FF0000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Date Limite de soumission de la Manifestation d’Intérêt : 11 Octobre 2026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0" y="201168"/>
            <a:ext cx="1600200" cy="704088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7440" y="6144768"/>
            <a:ext cx="7434072" cy="530352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02920" y="292608"/>
            <a:ext cx="89611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2E3A4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Processus de candidature</a:t>
            </a:r>
            <a:endParaRPr lang="en-US" sz="3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1"/>
          <p:cNvSpPr/>
          <p:nvPr/>
        </p:nvSpPr>
        <p:spPr>
          <a:xfrm>
            <a:off x="914400" y="3429000"/>
            <a:ext cx="10515600" cy="0"/>
          </a:xfrm>
          <a:prstGeom prst="line">
            <a:avLst/>
          </a:prstGeom>
          <a:noFill/>
          <a:ln w="31750">
            <a:solidFill>
              <a:srgbClr val="2E3A45"/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1417320" y="2011680"/>
            <a:ext cx="0" cy="1417320"/>
          </a:xfrm>
          <a:prstGeom prst="line">
            <a:avLst/>
          </a:prstGeom>
          <a:noFill/>
          <a:ln w="12700">
            <a:solidFill>
              <a:srgbClr val="D0D3D6"/>
            </a:solidFill>
            <a:prstDash val="solid"/>
          </a:ln>
        </p:spPr>
      </p:sp>
      <p:sp>
        <p:nvSpPr>
          <p:cNvPr id="7" name="Shape 3"/>
          <p:cNvSpPr/>
          <p:nvPr/>
        </p:nvSpPr>
        <p:spPr>
          <a:xfrm>
            <a:off x="1252728" y="3264408"/>
            <a:ext cx="329184" cy="329184"/>
          </a:xfrm>
          <a:prstGeom prst="ellipse">
            <a:avLst/>
          </a:prstGeom>
          <a:solidFill>
            <a:srgbClr val="FFFFFF"/>
          </a:solidFill>
          <a:ln w="38100">
            <a:solidFill>
              <a:srgbClr val="1FA84C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1428127" y="1971364"/>
            <a:ext cx="3393245" cy="6529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b="1" dirty="0">
                <a:solidFill>
                  <a:srgbClr val="1FA84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5  </a:t>
            </a:r>
            <a:r>
              <a:rPr lang="en-US" b="1" dirty="0" err="1">
                <a:solidFill>
                  <a:srgbClr val="2E3A4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Comité</a:t>
            </a:r>
            <a:r>
              <a:rPr lang="en-US" b="1" dirty="0">
                <a:solidFill>
                  <a:srgbClr val="2E3A4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2E3A4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d’Investissement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5"/>
          <p:cNvSpPr/>
          <p:nvPr/>
        </p:nvSpPr>
        <p:spPr>
          <a:xfrm>
            <a:off x="1586519" y="2368296"/>
            <a:ext cx="2880337" cy="40690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Décision</a:t>
            </a:r>
            <a:r>
              <a:rPr lang="en-US" sz="125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de </a:t>
            </a:r>
            <a:r>
              <a:rPr lang="en-US" sz="125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Financement</a:t>
            </a:r>
            <a:endParaRPr lang="en-US" sz="12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6"/>
          <p:cNvSpPr/>
          <p:nvPr/>
        </p:nvSpPr>
        <p:spPr>
          <a:xfrm>
            <a:off x="3703320" y="3429000"/>
            <a:ext cx="0" cy="1417320"/>
          </a:xfrm>
          <a:prstGeom prst="line">
            <a:avLst/>
          </a:prstGeom>
          <a:noFill/>
          <a:ln w="12700">
            <a:solidFill>
              <a:srgbClr val="D0D3D6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3538728" y="3264408"/>
            <a:ext cx="329184" cy="329184"/>
          </a:xfrm>
          <a:prstGeom prst="ellipse">
            <a:avLst/>
          </a:prstGeom>
          <a:solidFill>
            <a:srgbClr val="FFFFFF"/>
          </a:solidFill>
          <a:ln w="38100">
            <a:solidFill>
              <a:srgbClr val="1FA84C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3744055" y="4421120"/>
            <a:ext cx="3895335" cy="630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b="1" dirty="0">
                <a:solidFill>
                  <a:srgbClr val="1FA84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6  </a:t>
            </a:r>
            <a:r>
              <a:rPr lang="en-US" b="1" dirty="0">
                <a:solidFill>
                  <a:srgbClr val="2E3A4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Non Objection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10"/>
          <p:cNvSpPr/>
          <p:nvPr/>
        </p:nvSpPr>
        <p:spPr>
          <a:xfrm>
            <a:off x="5989320" y="2011680"/>
            <a:ext cx="0" cy="1417320"/>
          </a:xfrm>
          <a:prstGeom prst="line">
            <a:avLst/>
          </a:prstGeom>
          <a:noFill/>
          <a:ln w="12700">
            <a:solidFill>
              <a:srgbClr val="D0D3D6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5824728" y="3264408"/>
            <a:ext cx="329184" cy="329184"/>
          </a:xfrm>
          <a:prstGeom prst="ellipse">
            <a:avLst/>
          </a:prstGeom>
          <a:solidFill>
            <a:srgbClr val="FFFFFF"/>
          </a:solidFill>
          <a:ln w="38100">
            <a:solidFill>
              <a:srgbClr val="1FA84C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6094475" y="1928549"/>
            <a:ext cx="3864163" cy="43974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b="1" dirty="0">
                <a:solidFill>
                  <a:srgbClr val="1FA84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7  </a:t>
            </a:r>
            <a:r>
              <a:rPr lang="en-US" b="1" dirty="0">
                <a:solidFill>
                  <a:srgbClr val="2E3A4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Atelier de </a:t>
            </a:r>
            <a:r>
              <a:rPr lang="en-US" b="1" dirty="0" err="1">
                <a:solidFill>
                  <a:srgbClr val="2E3A4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Pré-décaissement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3"/>
          <p:cNvSpPr/>
          <p:nvPr/>
        </p:nvSpPr>
        <p:spPr>
          <a:xfrm>
            <a:off x="6309364" y="2304275"/>
            <a:ext cx="4937756" cy="50293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25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Mise à jour du plan </a:t>
            </a:r>
            <a:r>
              <a:rPr lang="en-US" sz="125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d'affaires</a:t>
            </a:r>
            <a:r>
              <a:rPr lang="en-US" sz="125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, </a:t>
            </a:r>
            <a:r>
              <a:rPr lang="en-US" sz="125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jalons</a:t>
            </a:r>
            <a:endParaRPr lang="en-US" sz="1250" dirty="0"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0" indent="0" algn="l">
              <a:lnSpc>
                <a:spcPct val="100000"/>
              </a:lnSpc>
              <a:buNone/>
            </a:pPr>
            <a:endParaRPr lang="en-US" sz="1250" dirty="0"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</p:txBody>
      </p:sp>
      <p:sp>
        <p:nvSpPr>
          <p:cNvPr id="18" name="Shape 14"/>
          <p:cNvSpPr/>
          <p:nvPr/>
        </p:nvSpPr>
        <p:spPr>
          <a:xfrm>
            <a:off x="8275320" y="3429000"/>
            <a:ext cx="0" cy="1417320"/>
          </a:xfrm>
          <a:prstGeom prst="line">
            <a:avLst/>
          </a:prstGeom>
          <a:noFill/>
          <a:ln w="12700">
            <a:solidFill>
              <a:srgbClr val="D0D3D6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8110728" y="3264408"/>
            <a:ext cx="329184" cy="329184"/>
          </a:xfrm>
          <a:prstGeom prst="ellipse">
            <a:avLst/>
          </a:prstGeom>
          <a:solidFill>
            <a:srgbClr val="FFFFFF"/>
          </a:solidFill>
          <a:ln w="38100">
            <a:solidFill>
              <a:srgbClr val="1FA84C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8320617" y="4601924"/>
            <a:ext cx="3217439" cy="3291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b="1" dirty="0">
                <a:solidFill>
                  <a:srgbClr val="1FA84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8  </a:t>
            </a:r>
            <a:r>
              <a:rPr lang="en-US" b="1" dirty="0">
                <a:solidFill>
                  <a:srgbClr val="2E3A4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Accord de </a:t>
            </a:r>
            <a:r>
              <a:rPr lang="en-US" b="1" dirty="0" err="1">
                <a:solidFill>
                  <a:srgbClr val="2E3A4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Financement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17"/>
          <p:cNvSpPr/>
          <p:nvPr/>
        </p:nvSpPr>
        <p:spPr>
          <a:xfrm>
            <a:off x="8376299" y="5010080"/>
            <a:ext cx="3509619" cy="4372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Conditions </a:t>
            </a:r>
            <a:r>
              <a:rPr lang="en-US" sz="125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préalables</a:t>
            </a:r>
            <a:endParaRPr lang="en-US" sz="1250" dirty="0"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58837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0" y="201168"/>
            <a:ext cx="1600200" cy="704088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7440" y="6144768"/>
            <a:ext cx="7434072" cy="530352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02920" y="292608"/>
            <a:ext cx="89611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2E3A4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Processus</a:t>
            </a:r>
            <a:r>
              <a:rPr lang="en-US" sz="3400" dirty="0">
                <a:solidFill>
                  <a:srgbClr val="2E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3400" b="1" dirty="0">
                <a:solidFill>
                  <a:srgbClr val="2E3A4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 gestion de la subvention</a:t>
            </a:r>
          </a:p>
        </p:txBody>
      </p:sp>
      <p:sp>
        <p:nvSpPr>
          <p:cNvPr id="5" name="Shape 1"/>
          <p:cNvSpPr/>
          <p:nvPr/>
        </p:nvSpPr>
        <p:spPr>
          <a:xfrm>
            <a:off x="914400" y="3429000"/>
            <a:ext cx="10515600" cy="0"/>
          </a:xfrm>
          <a:prstGeom prst="line">
            <a:avLst/>
          </a:prstGeom>
          <a:noFill/>
          <a:ln w="31750">
            <a:solidFill>
              <a:srgbClr val="2E3A45"/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1417320" y="2011680"/>
            <a:ext cx="0" cy="1417320"/>
          </a:xfrm>
          <a:prstGeom prst="line">
            <a:avLst/>
          </a:prstGeom>
          <a:noFill/>
          <a:ln w="12700">
            <a:solidFill>
              <a:srgbClr val="D0D3D6"/>
            </a:solidFill>
            <a:prstDash val="solid"/>
          </a:ln>
        </p:spPr>
      </p:sp>
      <p:sp>
        <p:nvSpPr>
          <p:cNvPr id="7" name="Shape 3"/>
          <p:cNvSpPr/>
          <p:nvPr/>
        </p:nvSpPr>
        <p:spPr>
          <a:xfrm>
            <a:off x="1252728" y="3264408"/>
            <a:ext cx="329184" cy="329184"/>
          </a:xfrm>
          <a:prstGeom prst="ellipse">
            <a:avLst/>
          </a:prstGeom>
          <a:solidFill>
            <a:srgbClr val="FFFFFF"/>
          </a:solidFill>
          <a:ln w="38100">
            <a:solidFill>
              <a:srgbClr val="1FA84C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1463039" y="1960140"/>
            <a:ext cx="3640976" cy="43101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b="1" dirty="0">
                <a:solidFill>
                  <a:srgbClr val="1FA84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9  </a:t>
            </a:r>
            <a:r>
              <a:rPr lang="en-US" b="1" dirty="0">
                <a:solidFill>
                  <a:srgbClr val="2E3A4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Versement de la subvention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5"/>
          <p:cNvSpPr/>
          <p:nvPr/>
        </p:nvSpPr>
        <p:spPr>
          <a:xfrm>
            <a:off x="1581912" y="2343358"/>
            <a:ext cx="1550317" cy="2514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Première tranche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6"/>
          <p:cNvSpPr/>
          <p:nvPr/>
        </p:nvSpPr>
        <p:spPr>
          <a:xfrm>
            <a:off x="3703320" y="3429000"/>
            <a:ext cx="0" cy="1417320"/>
          </a:xfrm>
          <a:prstGeom prst="line">
            <a:avLst/>
          </a:prstGeom>
          <a:noFill/>
          <a:ln w="12700">
            <a:solidFill>
              <a:srgbClr val="D0D3D6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3538728" y="3264408"/>
            <a:ext cx="329184" cy="329184"/>
          </a:xfrm>
          <a:prstGeom prst="ellipse">
            <a:avLst/>
          </a:prstGeom>
          <a:solidFill>
            <a:srgbClr val="FFFFFF"/>
          </a:solidFill>
          <a:ln w="38100">
            <a:solidFill>
              <a:srgbClr val="1FA84C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3663835" y="4517141"/>
            <a:ext cx="2880360" cy="32917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b="1" dirty="0">
                <a:solidFill>
                  <a:srgbClr val="1FA84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10  </a:t>
            </a:r>
            <a:r>
              <a:rPr lang="en-US" b="1" dirty="0">
                <a:solidFill>
                  <a:srgbClr val="2E3A4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Rapports mensuels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9"/>
          <p:cNvSpPr/>
          <p:nvPr/>
        </p:nvSpPr>
        <p:spPr>
          <a:xfrm>
            <a:off x="3771901" y="4850476"/>
            <a:ext cx="2468880" cy="3154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Etat d'avancement</a:t>
            </a:r>
          </a:p>
        </p:txBody>
      </p:sp>
      <p:sp>
        <p:nvSpPr>
          <p:cNvPr id="14" name="Shape 10"/>
          <p:cNvSpPr/>
          <p:nvPr/>
        </p:nvSpPr>
        <p:spPr>
          <a:xfrm>
            <a:off x="5989320" y="2011680"/>
            <a:ext cx="0" cy="1417320"/>
          </a:xfrm>
          <a:prstGeom prst="line">
            <a:avLst/>
          </a:prstGeom>
          <a:noFill/>
          <a:ln w="12700">
            <a:solidFill>
              <a:srgbClr val="D0D3D6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5824728" y="3264408"/>
            <a:ext cx="329184" cy="329184"/>
          </a:xfrm>
          <a:prstGeom prst="ellipse">
            <a:avLst/>
          </a:prstGeom>
          <a:solidFill>
            <a:srgbClr val="FFFFFF"/>
          </a:solidFill>
          <a:ln w="38100">
            <a:solidFill>
              <a:srgbClr val="1FA84C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6072869" y="1922325"/>
            <a:ext cx="3776473" cy="4434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b="1" dirty="0">
                <a:solidFill>
                  <a:srgbClr val="1FA84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11  </a:t>
            </a:r>
            <a:r>
              <a:rPr lang="en-US" b="1" dirty="0">
                <a:solidFill>
                  <a:srgbClr val="2E3A4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Suivi post-décaissement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3"/>
          <p:cNvSpPr/>
          <p:nvPr/>
        </p:nvSpPr>
        <p:spPr>
          <a:xfrm>
            <a:off x="6153912" y="2340859"/>
            <a:ext cx="4347553" cy="3200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Évaluation pour le décaissement de la 2e/3e tranche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14"/>
          <p:cNvSpPr/>
          <p:nvPr/>
        </p:nvSpPr>
        <p:spPr>
          <a:xfrm>
            <a:off x="8275320" y="3429000"/>
            <a:ext cx="0" cy="1417320"/>
          </a:xfrm>
          <a:prstGeom prst="line">
            <a:avLst/>
          </a:prstGeom>
          <a:noFill/>
          <a:ln w="12700">
            <a:solidFill>
              <a:srgbClr val="D0D3D6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8110728" y="3264408"/>
            <a:ext cx="329184" cy="329184"/>
          </a:xfrm>
          <a:prstGeom prst="ellipse">
            <a:avLst/>
          </a:prstGeom>
          <a:solidFill>
            <a:srgbClr val="FFFFFF"/>
          </a:solidFill>
          <a:ln w="38100">
            <a:solidFill>
              <a:srgbClr val="1FA84C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8327688" y="4572429"/>
            <a:ext cx="2880360" cy="3840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b="1" dirty="0">
                <a:solidFill>
                  <a:srgbClr val="1FA84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12  </a:t>
            </a:r>
            <a:r>
              <a:rPr lang="en-US" b="1" dirty="0">
                <a:solidFill>
                  <a:srgbClr val="2E3A4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Rapport final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17"/>
          <p:cNvSpPr/>
          <p:nvPr/>
        </p:nvSpPr>
        <p:spPr>
          <a:xfrm>
            <a:off x="8438245" y="4956478"/>
            <a:ext cx="2468880" cy="2901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Suivi de l'impact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631F49B-D68B-1DB7-2AF9-C82984016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557" y="229588"/>
            <a:ext cx="10515600" cy="914792"/>
          </a:xfrm>
        </p:spPr>
        <p:txBody>
          <a:bodyPr>
            <a:normAutofit fontScale="90000"/>
          </a:bodyPr>
          <a:lstStyle/>
          <a:p>
            <a:r>
              <a:rPr lang="en-US" sz="3400" b="1" dirty="0">
                <a:solidFill>
                  <a:srgbClr val="2E3A4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Conditions </a:t>
            </a:r>
            <a:r>
              <a:rPr lang="en-US" sz="3400" b="1" dirty="0" err="1">
                <a:solidFill>
                  <a:srgbClr val="2E3A4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préalables</a:t>
            </a:r>
            <a:r>
              <a:rPr lang="en-US" sz="3400" b="1" dirty="0">
                <a:solidFill>
                  <a:srgbClr val="2E3A4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à la </a:t>
            </a:r>
            <a:r>
              <a:rPr lang="en-US" sz="3400" b="1" dirty="0" err="1">
                <a:solidFill>
                  <a:srgbClr val="2E3A4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soumission</a:t>
            </a:r>
            <a:r>
              <a:rPr lang="en-US" sz="3400" b="1" dirty="0">
                <a:solidFill>
                  <a:srgbClr val="2E3A4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3400" b="1" dirty="0" err="1">
                <a:solidFill>
                  <a:srgbClr val="2E3A4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d’une</a:t>
            </a:r>
            <a:r>
              <a:rPr lang="en-US" sz="3400" b="1" dirty="0">
                <a:solidFill>
                  <a:srgbClr val="2E3A4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3400" b="1" dirty="0" err="1">
                <a:solidFill>
                  <a:srgbClr val="2E3A4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demande</a:t>
            </a:r>
            <a:r>
              <a:rPr lang="en-US" sz="3400" b="1" dirty="0">
                <a:solidFill>
                  <a:srgbClr val="2E3A45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de subvention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BBF1539-8C8D-0692-F59C-30131E78311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9CA1D93-EF5E-4CA8-8639-B0D8283C0E72}" type="slidenum">
              <a:rPr lang="en-GB" smtClean="0"/>
              <a:t>23</a:t>
            </a:fld>
            <a:endParaRPr lang="en-GB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90C421EA-B781-49A5-A474-388F768854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386" y="1621180"/>
            <a:ext cx="11526078" cy="3903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fr-FR" altLang="fr-FR" sz="2800" dirty="0"/>
              <a:t>Avoir complété et soumis la Demande de manifestation d'intérêt (EOI).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fr-FR" altLang="fr-FR" sz="2800" dirty="0"/>
              <a:t>Avoir été invité(e) à participer à la Formation en Entrepreneuriat et en Développement des Entreprises (EBT).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fr-FR" altLang="fr-FR" sz="2800" dirty="0"/>
              <a:t>Proposer un projet situé dans l'un des pays éligibles au programme ROGEAP.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fr-FR" altLang="fr-FR" sz="2800" dirty="0"/>
              <a:t>Respecter l'ensemble des exigences et des instructions du présent Guide de Demande de Subvention. </a:t>
            </a:r>
          </a:p>
        </p:txBody>
      </p:sp>
    </p:spTree>
    <p:extLst>
      <p:ext uri="{BB962C8B-B14F-4D97-AF65-F5344CB8AC3E}">
        <p14:creationId xmlns:p14="http://schemas.microsoft.com/office/powerpoint/2010/main" val="32132497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</TotalTime>
  <Words>1458</Words>
  <Application>Microsoft Office PowerPoint</Application>
  <PresentationFormat>Widescreen</PresentationFormat>
  <Paragraphs>212</Paragraphs>
  <Slides>24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Fenêtres de subvention</vt:lpstr>
      <vt:lpstr>PowerPoint Presentation</vt:lpstr>
      <vt:lpstr>PowerPoint Presentation</vt:lpstr>
      <vt:lpstr>PowerPoint Presentation</vt:lpstr>
      <vt:lpstr>Exigences des produits : autonomes hors réseau</vt:lpstr>
      <vt:lpstr>Base de données des produits VeraSol</vt:lpstr>
      <vt:lpstr>Base de données des produits VeraSol</vt:lpstr>
      <vt:lpstr>Base de données des produits VeraSol</vt:lpstr>
      <vt:lpstr>Base de données des produits VeraSol</vt:lpstr>
      <vt:lpstr>Dépenses éligibles au financement</vt:lpstr>
      <vt:lpstr>Dépenses inéligibles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Conditions préalables à la soumission d’une demande de subvention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Edem Rémi DOGBE</cp:lastModifiedBy>
  <cp:revision>5</cp:revision>
  <dcterms:created xsi:type="dcterms:W3CDTF">2026-07-14T10:47:44Z</dcterms:created>
  <dcterms:modified xsi:type="dcterms:W3CDTF">2026-10-02T15:59:00Z</dcterms:modified>
</cp:coreProperties>
</file>